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315" r:id="rId3"/>
    <p:sldId id="257" r:id="rId4"/>
    <p:sldId id="301" r:id="rId5"/>
    <p:sldId id="259" r:id="rId6"/>
    <p:sldId id="302" r:id="rId7"/>
    <p:sldId id="284" r:id="rId8"/>
    <p:sldId id="316" r:id="rId9"/>
    <p:sldId id="317" r:id="rId10"/>
    <p:sldId id="318" r:id="rId11"/>
    <p:sldId id="288" r:id="rId12"/>
    <p:sldId id="314" r:id="rId13"/>
  </p:sldIdLst>
  <p:sldSz cx="18288000" cy="10287000"/>
  <p:notesSz cx="6797675" cy="9926638"/>
  <p:embeddedFontLst>
    <p:embeddedFont>
      <p:font typeface="DM Sans Bold" panose="020B0604020202020204" charset="0"/>
      <p:regular r:id="rId15"/>
    </p:embeddedFont>
    <p:embeddedFont>
      <p:font typeface="Franklin Gothic Demi" panose="020B0703020102020204" pitchFamily="34" charset="0"/>
      <p:regular r:id="rId16"/>
      <p:italic r:id="rId17"/>
    </p:embeddedFont>
    <p:embeddedFont>
      <p:font typeface="Glacial Indifference" panose="020B0604020202020204" charset="0"/>
      <p:regular r:id="rId18"/>
    </p:embeddedFont>
    <p:embeddedFont>
      <p:font typeface="Glacial Indifference Bold" panose="020B0604020202020204" charset="0"/>
      <p:regular r:id="rId19"/>
    </p:embeddedFont>
    <p:embeddedFont>
      <p:font typeface="Montserrat" panose="00000500000000000000" pitchFamily="2"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A1"/>
    <a:srgbClr val="FE8C17"/>
    <a:srgbClr val="FF8D18"/>
    <a:srgbClr val="FF8D17"/>
    <a:srgbClr val="FEEED4"/>
    <a:srgbClr val="FCF5E9"/>
    <a:srgbClr val="FFC50F"/>
    <a:srgbClr val="D0D8E8"/>
    <a:srgbClr val="FFFFF7"/>
    <a:srgbClr val="CDC6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6" d="100"/>
          <a:sy n="36" d="100"/>
        </p:scale>
        <p:origin x="1140" y="3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l-GR" sz="1600" b="1" kern="1200" dirty="0">
                <a:solidFill>
                  <a:schemeClr val="tx2">
                    <a:lumMod val="75000"/>
                  </a:schemeClr>
                </a:solidFill>
                <a:latin typeface="+mn-lt"/>
                <a:ea typeface="+mn-ea"/>
                <a:cs typeface="+mn-cs"/>
              </a:rPr>
              <a:t>Προβλήματα Καταναλωτών στο Κατάστημα</a:t>
            </a:r>
          </a:p>
        </c:rich>
      </c:tx>
      <c:overlay val="0"/>
    </c:title>
    <c:autoTitleDeleted val="0"/>
    <c:plotArea>
      <c:layout/>
      <c:barChart>
        <c:barDir val="bar"/>
        <c:grouping val="clustered"/>
        <c:varyColors val="1"/>
        <c:ser>
          <c:idx val="0"/>
          <c:order val="0"/>
          <c:tx>
            <c:strRef>
              <c:f>Sheet1!$B$1</c:f>
              <c:strCache>
                <c:ptCount val="1"/>
                <c:pt idx="0">
                  <c:v>Ποσοστό (%)</c:v>
                </c:pt>
              </c:strCache>
            </c:strRef>
          </c:tx>
          <c:invertIfNegative val="1"/>
          <c:cat>
            <c:strRef>
              <c:f>Sheet1!$A$2:$A$5</c:f>
              <c:strCache>
                <c:ptCount val="4"/>
                <c:pt idx="0">
                  <c:v>Δυσκολία ανάγνωσης τιμών/ετικετών</c:v>
                </c:pt>
                <c:pt idx="1">
                  <c:v>Καθυστέρηση λόγω πολλών επιλογών</c:v>
                </c:pt>
                <c:pt idx="2">
                  <c:v>Δυσκολία εντοπισμού προϊόντων</c:v>
                </c:pt>
                <c:pt idx="3">
                  <c:v>Αλλαγή προϊόντος επειδή δεν βρίσκει αυτό που θέλει</c:v>
                </c:pt>
              </c:strCache>
            </c:strRef>
          </c:cat>
          <c:val>
            <c:numRef>
              <c:f>Sheet1!$B$2:$B$5</c:f>
              <c:numCache>
                <c:formatCode>General</c:formatCode>
                <c:ptCount val="4"/>
                <c:pt idx="0">
                  <c:v>65</c:v>
                </c:pt>
                <c:pt idx="1">
                  <c:v>68</c:v>
                </c:pt>
                <c:pt idx="2">
                  <c:v>52</c:v>
                </c:pt>
                <c:pt idx="3">
                  <c:v>40</c:v>
                </c:pt>
              </c:numCache>
            </c:numRef>
          </c:val>
          <c:extLst>
            <c:ext xmlns:c16="http://schemas.microsoft.com/office/drawing/2014/chart" uri="{C3380CC4-5D6E-409C-BE32-E72D297353CC}">
              <c16:uniqueId val="{00000000-3878-41DE-9302-BF81DA103862}"/>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l"/>
        <c:numFmt formatCode="General" sourceLinked="0"/>
        <c:majorTickMark val="out"/>
        <c:minorTickMark val="none"/>
        <c:tickLblPos val="nextTo"/>
        <c:txPr>
          <a:bodyPr/>
          <a:lstStyle/>
          <a:p>
            <a:pPr algn="just">
              <a:defRPr lang="en-US" sz="1600" b="1" kern="1200">
                <a:solidFill>
                  <a:schemeClr val="tx2">
                    <a:lumMod val="75000"/>
                  </a:schemeClr>
                </a:solidFill>
                <a:latin typeface="+mn-lt"/>
                <a:ea typeface="+mn-ea"/>
                <a:cs typeface="+mn-cs"/>
              </a:defRPr>
            </a:pPr>
            <a:endParaRPr lang="el-GR"/>
          </a:p>
        </c:txPr>
        <c:crossAx val="-2113994440"/>
        <c:crosses val="autoZero"/>
        <c:auto val="1"/>
        <c:lblAlgn val="ctr"/>
        <c:lblOffset val="100"/>
        <c:noMultiLvlLbl val="0"/>
      </c:catAx>
      <c:valAx>
        <c:axId val="-2113994440"/>
        <c:scaling>
          <c:orientation val="minMax"/>
        </c:scaling>
        <c:delete val="0"/>
        <c:axPos val="b"/>
        <c:majorGridlines/>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el-G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l-GR" sz="1600" b="1" kern="1200">
                <a:solidFill>
                  <a:schemeClr val="tx2">
                    <a:lumMod val="75000"/>
                  </a:schemeClr>
                </a:solidFill>
                <a:latin typeface="+mn-lt"/>
                <a:ea typeface="+mn-ea"/>
                <a:cs typeface="+mn-cs"/>
              </a:rPr>
              <a:t>Χρήση Ψηφιακών Μέσων για Έρευνα Αγοράς</a:t>
            </a:r>
          </a:p>
        </c:rich>
      </c:tx>
      <c:overlay val="0"/>
    </c:title>
    <c:autoTitleDeleted val="0"/>
    <c:plotArea>
      <c:layout>
        <c:manualLayout>
          <c:layoutTarget val="inner"/>
          <c:xMode val="edge"/>
          <c:yMode val="edge"/>
          <c:x val="0"/>
          <c:y val="0.32164198225221846"/>
          <c:w val="0.54743063367079114"/>
          <c:h val="0.54743063367079114"/>
        </c:manualLayout>
      </c:layout>
      <c:doughnutChart>
        <c:varyColors val="1"/>
        <c:ser>
          <c:idx val="0"/>
          <c:order val="0"/>
          <c:tx>
            <c:strRef>
              <c:f>Sheet1!$B$1</c:f>
              <c:strCache>
                <c:ptCount val="1"/>
                <c:pt idx="0">
                  <c:v>Έρευνα αγοράς</c:v>
                </c:pt>
              </c:strCache>
            </c:strRef>
          </c:tx>
          <c:explosion val="4"/>
          <c:cat>
            <c:strRef>
              <c:f>Sheet1!$A$2:$A$3</c:f>
              <c:strCache>
                <c:ptCount val="2"/>
                <c:pt idx="0">
                  <c:v>Χρήση ψηφιακών μέσων</c:v>
                </c:pt>
                <c:pt idx="1">
                  <c:v>Δεν χρησιμοποιούν</c:v>
                </c:pt>
              </c:strCache>
            </c:strRef>
          </c:cat>
          <c:val>
            <c:numRef>
              <c:f>Sheet1!$B$2:$B$3</c:f>
              <c:numCache>
                <c:formatCode>General</c:formatCode>
                <c:ptCount val="2"/>
                <c:pt idx="0">
                  <c:v>28</c:v>
                </c:pt>
                <c:pt idx="1">
                  <c:v>72</c:v>
                </c:pt>
              </c:numCache>
            </c:numRef>
          </c:val>
          <c:extLst>
            <c:ext xmlns:c16="http://schemas.microsoft.com/office/drawing/2014/chart" uri="{C3380CC4-5D6E-409C-BE32-E72D297353CC}">
              <c16:uniqueId val="{00000000-C08B-4AA3-B046-73C2B5197384}"/>
            </c:ext>
          </c:extLst>
        </c:ser>
        <c:dLbls>
          <c:showLegendKey val="0"/>
          <c:showVal val="0"/>
          <c:showCatName val="0"/>
          <c:showSerName val="0"/>
          <c:showPercent val="0"/>
          <c:showBubbleSize val="0"/>
          <c:showLeaderLines val="1"/>
        </c:dLbls>
        <c:firstSliceAng val="0"/>
        <c:holeSize val="50"/>
      </c:doughnutChart>
    </c:plotArea>
    <c:legend>
      <c:legendPos val="r"/>
      <c:legendEntry>
        <c:idx val="1"/>
        <c:txPr>
          <a:bodyPr/>
          <a:lstStyle/>
          <a:p>
            <a:pPr algn="just">
              <a:defRPr lang="en-US" sz="1600" b="1" kern="1200">
                <a:solidFill>
                  <a:schemeClr val="tx2">
                    <a:lumMod val="75000"/>
                  </a:schemeClr>
                </a:solidFill>
                <a:latin typeface="+mn-lt"/>
                <a:ea typeface="+mn-ea"/>
                <a:cs typeface="+mn-cs"/>
              </a:defRPr>
            </a:pPr>
            <a:endParaRPr lang="el-GR"/>
          </a:p>
        </c:txPr>
      </c:legendEntry>
      <c:layout>
        <c:manualLayout>
          <c:xMode val="edge"/>
          <c:yMode val="edge"/>
          <c:x val="0.51559111965120885"/>
          <c:y val="0.42867485314335707"/>
          <c:w val="0.46825396825396826"/>
          <c:h val="0.50796775403074612"/>
        </c:manualLayout>
      </c:layout>
      <c:overlay val="0"/>
      <c:txPr>
        <a:bodyPr/>
        <a:lstStyle/>
        <a:p>
          <a:pPr>
            <a:defRPr lang="en-US" sz="1600" b="1" kern="1200">
              <a:solidFill>
                <a:schemeClr val="tx2">
                  <a:lumMod val="75000"/>
                </a:schemeClr>
              </a:solidFill>
              <a:latin typeface="+mn-lt"/>
              <a:ea typeface="+mn-ea"/>
              <a:cs typeface="+mn-cs"/>
            </a:defRPr>
          </a:pPr>
          <a:endParaRPr lang="el-GR"/>
        </a:p>
      </c:txPr>
    </c:legend>
    <c:plotVisOnly val="1"/>
    <c:dispBlanksAs val="gap"/>
    <c:showDLblsOverMax val="0"/>
  </c:chart>
  <c:txPr>
    <a:bodyPr/>
    <a:lstStyle/>
    <a:p>
      <a:pPr>
        <a:defRPr sz="1800"/>
      </a:pPr>
      <a:endParaRPr lang="el-G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61" tIns="47781" rIns="95561" bIns="47781" rtlCol="0"/>
          <a:lstStyle>
            <a:lvl1pPr algn="l">
              <a:defRPr sz="1300"/>
            </a:lvl1pPr>
          </a:lstStyle>
          <a:p>
            <a:endParaRPr lang="en-US"/>
          </a:p>
        </p:txBody>
      </p:sp>
      <p:sp>
        <p:nvSpPr>
          <p:cNvPr id="3" name="Date Placeholder 2"/>
          <p:cNvSpPr>
            <a:spLocks noGrp="1"/>
          </p:cNvSpPr>
          <p:nvPr>
            <p:ph type="dt" idx="1"/>
          </p:nvPr>
        </p:nvSpPr>
        <p:spPr>
          <a:xfrm>
            <a:off x="3850442" y="0"/>
            <a:ext cx="2945659" cy="498056"/>
          </a:xfrm>
          <a:prstGeom prst="rect">
            <a:avLst/>
          </a:prstGeom>
        </p:spPr>
        <p:txBody>
          <a:bodyPr vert="horz" lIns="95561" tIns="47781" rIns="95561" bIns="47781" rtlCol="0"/>
          <a:lstStyle>
            <a:lvl1pPr algn="r">
              <a:defRPr sz="1300"/>
            </a:lvl1pPr>
          </a:lstStyle>
          <a:p>
            <a:fld id="{63E61567-9D12-4C95-A466-D3C8F178C932}" type="datetimeFigureOut">
              <a:rPr lang="en-US" smtClean="0"/>
              <a:t>3/25/2026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1" tIns="47781" rIns="95561" bIns="47781" rtlCol="0" anchor="ctr"/>
          <a:lstStyle/>
          <a:p>
            <a:endParaRPr lang="en-US"/>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5561" tIns="47781" rIns="95561" bIns="477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5561" tIns="47781" rIns="95561" bIns="47781" rtlCol="0" anchor="b"/>
          <a:lstStyle>
            <a:lvl1pPr algn="l">
              <a:defRPr sz="1300"/>
            </a:lvl1pPr>
          </a:lstStyle>
          <a:p>
            <a:endParaRPr lang="en-US"/>
          </a:p>
        </p:txBody>
      </p:sp>
      <p:sp>
        <p:nvSpPr>
          <p:cNvPr id="7" name="Slide Number Placeholder 6"/>
          <p:cNvSpPr>
            <a:spLocks noGrp="1"/>
          </p:cNvSpPr>
          <p:nvPr>
            <p:ph type="sldNum" sz="quarter" idx="5"/>
          </p:nvPr>
        </p:nvSpPr>
        <p:spPr>
          <a:xfrm>
            <a:off x="3850442" y="9428584"/>
            <a:ext cx="2945659" cy="498055"/>
          </a:xfrm>
          <a:prstGeom prst="rect">
            <a:avLst/>
          </a:prstGeom>
        </p:spPr>
        <p:txBody>
          <a:bodyPr vert="horz" lIns="95561" tIns="47781" rIns="95561" bIns="47781" rtlCol="0" anchor="b"/>
          <a:lstStyle>
            <a:lvl1pPr algn="r">
              <a:defRPr sz="1300"/>
            </a:lvl1pPr>
          </a:lstStyle>
          <a:p>
            <a:fld id="{D72E9D25-80B1-4D8B-A026-CD9D16466641}" type="slidenum">
              <a:rPr lang="en-US" smtClean="0"/>
              <a:t>‹#›</a:t>
            </a:fld>
            <a:endParaRPr lang="en-US"/>
          </a:p>
        </p:txBody>
      </p:sp>
    </p:spTree>
    <p:extLst>
      <p:ext uri="{BB962C8B-B14F-4D97-AF65-F5344CB8AC3E}">
        <p14:creationId xmlns:p14="http://schemas.microsoft.com/office/powerpoint/2010/main" val="401062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2E9D25-80B1-4D8B-A026-CD9D16466641}" type="slidenum">
              <a:rPr lang="en-US" smtClean="0"/>
              <a:t>3</a:t>
            </a:fld>
            <a:endParaRPr lang="en-US"/>
          </a:p>
        </p:txBody>
      </p:sp>
    </p:spTree>
    <p:extLst>
      <p:ext uri="{BB962C8B-B14F-4D97-AF65-F5344CB8AC3E}">
        <p14:creationId xmlns:p14="http://schemas.microsoft.com/office/powerpoint/2010/main" val="220532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792D3-530B-46AA-8414-619C118250C5}" type="slidenum">
              <a:rPr lang="en-US" smtClean="0"/>
              <a:t>7</a:t>
            </a:fld>
            <a:endParaRPr lang="en-US"/>
          </a:p>
        </p:txBody>
      </p:sp>
    </p:spTree>
    <p:extLst>
      <p:ext uri="{BB962C8B-B14F-4D97-AF65-F5344CB8AC3E}">
        <p14:creationId xmlns:p14="http://schemas.microsoft.com/office/powerpoint/2010/main" val="3095446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F1EFE-A337-9E92-A8A4-3E17D445BB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2977A-D7BB-B8BD-087D-7EF6709EDF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94E715-A2FB-6575-29C1-B47F44AE33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3931ED-3A63-02AE-89CB-C297121D6488}"/>
              </a:ext>
            </a:extLst>
          </p:cNvPr>
          <p:cNvSpPr>
            <a:spLocks noGrp="1"/>
          </p:cNvSpPr>
          <p:nvPr>
            <p:ph type="sldNum" sz="quarter" idx="5"/>
          </p:nvPr>
        </p:nvSpPr>
        <p:spPr/>
        <p:txBody>
          <a:bodyPr/>
          <a:lstStyle/>
          <a:p>
            <a:fld id="{D72E9D25-80B1-4D8B-A026-CD9D16466641}" type="slidenum">
              <a:rPr lang="en-US" smtClean="0"/>
              <a:t>9</a:t>
            </a:fld>
            <a:endParaRPr lang="en-US"/>
          </a:p>
        </p:txBody>
      </p:sp>
    </p:spTree>
    <p:extLst>
      <p:ext uri="{BB962C8B-B14F-4D97-AF65-F5344CB8AC3E}">
        <p14:creationId xmlns:p14="http://schemas.microsoft.com/office/powerpoint/2010/main" val="1112424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F4661-2E33-C543-EC7E-8F94AAACF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82529-63B6-23BB-ADF8-C235BF6C74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937312-137F-693D-4247-C4C84CE92D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753AC3-6D60-43AB-5708-73FC8A9BCA1C}"/>
              </a:ext>
            </a:extLst>
          </p:cNvPr>
          <p:cNvSpPr>
            <a:spLocks noGrp="1"/>
          </p:cNvSpPr>
          <p:nvPr>
            <p:ph type="sldNum" sz="quarter" idx="5"/>
          </p:nvPr>
        </p:nvSpPr>
        <p:spPr/>
        <p:txBody>
          <a:bodyPr/>
          <a:lstStyle/>
          <a:p>
            <a:fld id="{D72E9D25-80B1-4D8B-A026-CD9D16466641}" type="slidenum">
              <a:rPr lang="en-US" smtClean="0"/>
              <a:t>10</a:t>
            </a:fld>
            <a:endParaRPr lang="en-US"/>
          </a:p>
        </p:txBody>
      </p:sp>
    </p:spTree>
    <p:extLst>
      <p:ext uri="{BB962C8B-B14F-4D97-AF65-F5344CB8AC3E}">
        <p14:creationId xmlns:p14="http://schemas.microsoft.com/office/powerpoint/2010/main" val="474718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2E9D25-80B1-4D8B-A026-CD9D16466641}" type="slidenum">
              <a:rPr lang="en-US" smtClean="0"/>
              <a:t>11</a:t>
            </a:fld>
            <a:endParaRPr lang="en-US"/>
          </a:p>
        </p:txBody>
      </p:sp>
    </p:spTree>
    <p:extLst>
      <p:ext uri="{BB962C8B-B14F-4D97-AF65-F5344CB8AC3E}">
        <p14:creationId xmlns:p14="http://schemas.microsoft.com/office/powerpoint/2010/main" val="541976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2E9D25-80B1-4D8B-A026-CD9D16466641}" type="slidenum">
              <a:rPr lang="en-US" smtClean="0"/>
              <a:t>12</a:t>
            </a:fld>
            <a:endParaRPr lang="en-US"/>
          </a:p>
        </p:txBody>
      </p:sp>
    </p:spTree>
    <p:extLst>
      <p:ext uri="{BB962C8B-B14F-4D97-AF65-F5344CB8AC3E}">
        <p14:creationId xmlns:p14="http://schemas.microsoft.com/office/powerpoint/2010/main" val="1993048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2.xml"/><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svg"/><Relationship Id="rId10" Type="http://schemas.openxmlformats.org/officeDocument/2006/relationships/image" Target="../media/image14.svg"/><Relationship Id="rId19" Type="http://schemas.openxmlformats.org/officeDocument/2006/relationships/image" Target="../media/image23.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6" name="Group 26"/>
          <p:cNvGrpSpPr/>
          <p:nvPr/>
        </p:nvGrpSpPr>
        <p:grpSpPr>
          <a:xfrm>
            <a:off x="2218148" y="7455728"/>
            <a:ext cx="1148587" cy="1181350"/>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dirty="0"/>
            </a:p>
          </p:txBody>
        </p:sp>
        <p:sp>
          <p:nvSpPr>
            <p:cNvPr id="28" name="TextBox 28"/>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5" name="Group 5"/>
          <p:cNvGrpSpPr/>
          <p:nvPr/>
        </p:nvGrpSpPr>
        <p:grpSpPr>
          <a:xfrm>
            <a:off x="2469743" y="3870006"/>
            <a:ext cx="8829838" cy="2267445"/>
            <a:chOff x="-282001" y="-32080"/>
            <a:chExt cx="3546441" cy="438480"/>
          </a:xfrm>
        </p:grpSpPr>
        <p:sp>
          <p:nvSpPr>
            <p:cNvPr id="6" name="Freeform 6"/>
            <p:cNvSpPr/>
            <p:nvPr/>
          </p:nvSpPr>
          <p:spPr>
            <a:xfrm>
              <a:off x="0" y="0"/>
              <a:ext cx="3264440" cy="406400"/>
            </a:xfrm>
            <a:custGeom>
              <a:avLst/>
              <a:gdLst/>
              <a:ahLst/>
              <a:cxnLst/>
              <a:rect l="l" t="t" r="r" b="b"/>
              <a:pathLst>
                <a:path w="3264440" h="406400">
                  <a:moveTo>
                    <a:pt x="3061240" y="0"/>
                  </a:moveTo>
                  <a:cubicBezTo>
                    <a:pt x="3173465" y="0"/>
                    <a:pt x="3264440" y="90976"/>
                    <a:pt x="3264440" y="203200"/>
                  </a:cubicBezTo>
                  <a:cubicBezTo>
                    <a:pt x="3264440" y="315424"/>
                    <a:pt x="3173465" y="406400"/>
                    <a:pt x="3061240" y="406400"/>
                  </a:cubicBezTo>
                  <a:lnTo>
                    <a:pt x="203200" y="406400"/>
                  </a:lnTo>
                  <a:cubicBezTo>
                    <a:pt x="90976" y="406400"/>
                    <a:pt x="0" y="315424"/>
                    <a:pt x="0" y="203200"/>
                  </a:cubicBezTo>
                  <a:cubicBezTo>
                    <a:pt x="0" y="90976"/>
                    <a:pt x="90976" y="0"/>
                    <a:pt x="203200" y="0"/>
                  </a:cubicBezTo>
                  <a:close/>
                </a:path>
              </a:pathLst>
            </a:custGeom>
            <a:solidFill>
              <a:srgbClr val="0E47A1"/>
            </a:solidFill>
          </p:spPr>
          <p:txBody>
            <a:bodyPr/>
            <a:lstStyle/>
            <a:p>
              <a:endParaRPr lang="en-US"/>
            </a:p>
          </p:txBody>
        </p:sp>
        <p:sp>
          <p:nvSpPr>
            <p:cNvPr id="7" name="TextBox 7"/>
            <p:cNvSpPr txBox="1"/>
            <p:nvPr/>
          </p:nvSpPr>
          <p:spPr>
            <a:xfrm>
              <a:off x="-282001" y="-32080"/>
              <a:ext cx="3264440" cy="434975"/>
            </a:xfrm>
            <a:prstGeom prst="rect">
              <a:avLst/>
            </a:prstGeom>
          </p:spPr>
          <p:txBody>
            <a:bodyPr lIns="50800" tIns="50800" rIns="50800" bIns="50800" rtlCol="0" anchor="ctr"/>
            <a:lstStyle/>
            <a:p>
              <a:pPr algn="ctr">
                <a:lnSpc>
                  <a:spcPts val="1523"/>
                </a:lnSpc>
              </a:pPr>
              <a:endParaRPr dirty="0"/>
            </a:p>
          </p:txBody>
        </p:sp>
      </p:grpSp>
      <p:grpSp>
        <p:nvGrpSpPr>
          <p:cNvPr id="8" name="Group 8"/>
          <p:cNvGrpSpPr/>
          <p:nvPr/>
        </p:nvGrpSpPr>
        <p:grpSpPr>
          <a:xfrm>
            <a:off x="2442868" y="7642846"/>
            <a:ext cx="1070652" cy="721912"/>
            <a:chOff x="-611586" y="47625"/>
            <a:chExt cx="1348186" cy="927788"/>
          </a:xfrm>
        </p:grpSpPr>
        <p:sp>
          <p:nvSpPr>
            <p:cNvPr id="9" name="Freeform 9"/>
            <p:cNvSpPr/>
            <p:nvPr/>
          </p:nvSpPr>
          <p:spPr>
            <a:xfrm>
              <a:off x="-611586" y="16261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8D18"/>
            </a:solidFill>
          </p:spPr>
          <p:txBody>
            <a:bodyPr/>
            <a:lstStyle/>
            <a:p>
              <a:endParaRPr lang="en-US" dirty="0"/>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1" name="TextBox 11"/>
          <p:cNvSpPr txBox="1"/>
          <p:nvPr/>
        </p:nvSpPr>
        <p:spPr>
          <a:xfrm>
            <a:off x="2651834" y="1921563"/>
            <a:ext cx="9066948" cy="1504643"/>
          </a:xfrm>
          <a:prstGeom prst="rect">
            <a:avLst/>
          </a:prstGeom>
        </p:spPr>
        <p:txBody>
          <a:bodyPr wrap="square" lIns="0" tIns="0" rIns="0" bIns="0" rtlCol="0" anchor="t">
            <a:spAutoFit/>
          </a:bodyPr>
          <a:lstStyle/>
          <a:p>
            <a:pPr algn="ctr">
              <a:lnSpc>
                <a:spcPts val="13855"/>
              </a:lnSpc>
            </a:pPr>
            <a:r>
              <a:rPr lang="el-GR" sz="3600" b="1" dirty="0">
                <a:solidFill>
                  <a:schemeClr val="accent1">
                    <a:lumMod val="75000"/>
                  </a:schemeClr>
                </a:solidFill>
                <a:ea typeface="DM Sans Bold"/>
                <a:cs typeface="DM Sans Bold"/>
                <a:sym typeface="DM Sans Bold"/>
              </a:rPr>
              <a:t>ΕΠΙΧΕΙΡΗΜΑΤΙΚΟ ΣΧΕΔΙΟ</a:t>
            </a:r>
            <a:endParaRPr lang="en-US" sz="3600" b="1" dirty="0">
              <a:solidFill>
                <a:schemeClr val="accent1">
                  <a:lumMod val="75000"/>
                </a:schemeClr>
              </a:solidFill>
              <a:ea typeface="DM Sans Bold"/>
              <a:cs typeface="DM Sans Bold"/>
              <a:sym typeface="DM Sans Bold"/>
            </a:endParaRPr>
          </a:p>
        </p:txBody>
      </p:sp>
      <p:grpSp>
        <p:nvGrpSpPr>
          <p:cNvPr id="12" name="Group 12"/>
          <p:cNvGrpSpPr/>
          <p:nvPr/>
        </p:nvGrpSpPr>
        <p:grpSpPr>
          <a:xfrm>
            <a:off x="14454193" y="-1932963"/>
            <a:ext cx="4687012" cy="4918825"/>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20" name="TextBox 20"/>
          <p:cNvSpPr txBox="1"/>
          <p:nvPr/>
        </p:nvSpPr>
        <p:spPr>
          <a:xfrm>
            <a:off x="1711528" y="4257454"/>
            <a:ext cx="11104687" cy="1576265"/>
          </a:xfrm>
          <a:prstGeom prst="rect">
            <a:avLst/>
          </a:prstGeom>
        </p:spPr>
        <p:txBody>
          <a:bodyPr wrap="square" lIns="0" tIns="0" rIns="0" bIns="0" rtlCol="0" anchor="t">
            <a:spAutoFit/>
          </a:bodyPr>
          <a:lstStyle/>
          <a:p>
            <a:pPr algn="ctr">
              <a:lnSpc>
                <a:spcPts val="4200"/>
              </a:lnSpc>
            </a:pPr>
            <a:r>
              <a:rPr lang="el-GR" sz="3200" b="1" dirty="0">
                <a:solidFill>
                  <a:srgbClr val="FFFFF7"/>
                </a:solidFill>
                <a:latin typeface="+mj-lt"/>
                <a:ea typeface="Montserrat"/>
                <a:cs typeface="Montserrat"/>
                <a:sym typeface="Montserrat"/>
              </a:rPr>
              <a:t>Μαθητική Εικονική Επιχείρηση</a:t>
            </a:r>
          </a:p>
          <a:p>
            <a:pPr algn="ctr">
              <a:lnSpc>
                <a:spcPts val="4200"/>
              </a:lnSpc>
            </a:pPr>
            <a:r>
              <a:rPr lang="el-GR" sz="3000" dirty="0">
                <a:solidFill>
                  <a:srgbClr val="FFFFF7"/>
                </a:solidFill>
                <a:latin typeface="+mj-lt"/>
                <a:ea typeface="Montserrat"/>
                <a:cs typeface="Montserrat"/>
                <a:sym typeface="Montserrat"/>
              </a:rPr>
              <a:t>Του Junior Achievement </a:t>
            </a:r>
          </a:p>
          <a:p>
            <a:pPr algn="ctr">
              <a:lnSpc>
                <a:spcPts val="4200"/>
              </a:lnSpc>
            </a:pPr>
            <a:r>
              <a:rPr lang="el-GR" sz="3000" dirty="0">
                <a:solidFill>
                  <a:srgbClr val="FFFFF7"/>
                </a:solidFill>
                <a:latin typeface="+mj-lt"/>
                <a:ea typeface="Montserrat"/>
                <a:cs typeface="Montserrat"/>
                <a:sym typeface="Montserrat"/>
              </a:rPr>
              <a:t>Greece 2025-26</a:t>
            </a:r>
            <a:endParaRPr lang="en-US" sz="3000" dirty="0">
              <a:solidFill>
                <a:srgbClr val="FFFFF7"/>
              </a:solidFill>
              <a:latin typeface="+mj-lt"/>
              <a:ea typeface="Montserrat"/>
              <a:cs typeface="Montserrat"/>
              <a:sym typeface="Montserrat"/>
            </a:endParaRPr>
          </a:p>
        </p:txBody>
      </p:sp>
      <p:sp>
        <p:nvSpPr>
          <p:cNvPr id="22" name="AutoShape 22"/>
          <p:cNvSpPr/>
          <p:nvPr/>
        </p:nvSpPr>
        <p:spPr>
          <a:xfrm>
            <a:off x="1028700" y="1544519"/>
            <a:ext cx="16230600" cy="0"/>
          </a:xfrm>
          <a:prstGeom prst="line">
            <a:avLst/>
          </a:prstGeom>
          <a:ln w="38100" cap="rnd">
            <a:solidFill>
              <a:srgbClr val="0E47A1"/>
            </a:solidFill>
            <a:prstDash val="solid"/>
            <a:headEnd type="none" w="sm" len="sm"/>
            <a:tailEnd type="none" w="sm" len="sm"/>
          </a:ln>
        </p:spPr>
        <p:txBody>
          <a:bodyPr/>
          <a:lstStyle/>
          <a:p>
            <a:endParaRPr lang="en-US"/>
          </a:p>
        </p:txBody>
      </p:sp>
      <p:pic>
        <p:nvPicPr>
          <p:cNvPr id="32" name="Picture 31">
            <a:extLst>
              <a:ext uri="{FF2B5EF4-FFF2-40B4-BE49-F238E27FC236}">
                <a16:creationId xmlns:a16="http://schemas.microsoft.com/office/drawing/2014/main" id="{B5A6449E-DD6A-7FA4-D12B-C3B8637C9987}"/>
              </a:ext>
            </a:extLst>
          </p:cNvPr>
          <p:cNvPicPr>
            <a:picLocks noChangeAspect="1"/>
          </p:cNvPicPr>
          <p:nvPr/>
        </p:nvPicPr>
        <p:blipFill>
          <a:blip r:embed="rId2">
            <a:extLst>
              <a:ext uri="{28A0092B-C50C-407E-A947-70E740481C1C}">
                <a14:useLocalDpi xmlns:a14="http://schemas.microsoft.com/office/drawing/2010/main" val="0"/>
              </a:ext>
            </a:extLst>
          </a:blip>
          <a:srcRect l="8611" t="14129" r="10166" b="16646"/>
          <a:stretch>
            <a:fillRect/>
          </a:stretch>
        </p:blipFill>
        <p:spPr>
          <a:xfrm>
            <a:off x="12467581" y="2985862"/>
            <a:ext cx="5479607" cy="7005156"/>
          </a:xfrm>
          <a:prstGeom prst="rect">
            <a:avLst/>
          </a:prstGeom>
        </p:spPr>
      </p:pic>
      <p:sp>
        <p:nvSpPr>
          <p:cNvPr id="33" name="TextBox 32">
            <a:extLst>
              <a:ext uri="{FF2B5EF4-FFF2-40B4-BE49-F238E27FC236}">
                <a16:creationId xmlns:a16="http://schemas.microsoft.com/office/drawing/2014/main" id="{9B37EB2A-A1BA-42C2-D0BF-103B1577CFAC}"/>
              </a:ext>
            </a:extLst>
          </p:cNvPr>
          <p:cNvSpPr txBox="1"/>
          <p:nvPr/>
        </p:nvSpPr>
        <p:spPr>
          <a:xfrm>
            <a:off x="3981815" y="7732318"/>
            <a:ext cx="8189007" cy="1118255"/>
          </a:xfrm>
          <a:prstGeom prst="rect">
            <a:avLst/>
          </a:prstGeom>
          <a:noFill/>
        </p:spPr>
        <p:txBody>
          <a:bodyPr wrap="square">
            <a:spAutoFit/>
          </a:bodyPr>
          <a:lstStyle/>
          <a:p>
            <a:pPr algn="ctr">
              <a:lnSpc>
                <a:spcPts val="4024"/>
              </a:lnSpc>
              <a:spcBef>
                <a:spcPct val="0"/>
              </a:spcBef>
            </a:pPr>
            <a:r>
              <a:rPr lang="el-GR" sz="2800" b="1" dirty="0">
                <a:solidFill>
                  <a:schemeClr val="accent1">
                    <a:lumMod val="75000"/>
                  </a:schemeClr>
                </a:solidFill>
                <a:latin typeface="Calibri"/>
                <a:sym typeface="Glacial Indifference Bold"/>
              </a:rPr>
              <a:t>Α</a:t>
            </a:r>
            <a:r>
              <a:rPr lang="el-GR" sz="2800" b="1" dirty="0">
                <a:solidFill>
                  <a:schemeClr val="accent1">
                    <a:lumMod val="75000"/>
                  </a:schemeClr>
                </a:solidFill>
                <a:sym typeface="Glacial Indifference Bold"/>
              </a:rPr>
              <a:t>’ &amp; Β’ Αρσάκειο Τοσίτσειο </a:t>
            </a:r>
          </a:p>
          <a:p>
            <a:pPr algn="ctr">
              <a:lnSpc>
                <a:spcPts val="4024"/>
              </a:lnSpc>
              <a:spcBef>
                <a:spcPct val="0"/>
              </a:spcBef>
            </a:pPr>
            <a:r>
              <a:rPr lang="el-GR" sz="2800" b="1" dirty="0">
                <a:solidFill>
                  <a:schemeClr val="accent1">
                    <a:lumMod val="75000"/>
                  </a:schemeClr>
                </a:solidFill>
                <a:sym typeface="Glacial Indifference Bold"/>
              </a:rPr>
              <a:t>Γυμνάσιο Εκάλης</a:t>
            </a:r>
            <a:endParaRPr lang="en-US" sz="2800" b="1" dirty="0">
              <a:solidFill>
                <a:schemeClr val="accent1">
                  <a:lumMod val="75000"/>
                </a:schemeClr>
              </a:solidFill>
              <a:latin typeface="Montserrat"/>
              <a:sym typeface="Glacial Indifference Bold"/>
            </a:endParaRPr>
          </a:p>
        </p:txBody>
      </p:sp>
      <p:grpSp>
        <p:nvGrpSpPr>
          <p:cNvPr id="42" name="Group 2">
            <a:extLst>
              <a:ext uri="{FF2B5EF4-FFF2-40B4-BE49-F238E27FC236}">
                <a16:creationId xmlns:a16="http://schemas.microsoft.com/office/drawing/2014/main" id="{B8566F7C-F104-5F63-034E-BD2C58F18153}"/>
              </a:ext>
            </a:extLst>
          </p:cNvPr>
          <p:cNvGrpSpPr/>
          <p:nvPr/>
        </p:nvGrpSpPr>
        <p:grpSpPr>
          <a:xfrm>
            <a:off x="-784306" y="-262899"/>
            <a:ext cx="2787063" cy="2757861"/>
            <a:chOff x="0" y="0"/>
            <a:chExt cx="812800" cy="812800"/>
          </a:xfrm>
        </p:grpSpPr>
        <p:sp>
          <p:nvSpPr>
            <p:cNvPr id="43" name="Freeform 3">
              <a:extLst>
                <a:ext uri="{FF2B5EF4-FFF2-40B4-BE49-F238E27FC236}">
                  <a16:creationId xmlns:a16="http://schemas.microsoft.com/office/drawing/2014/main" id="{D5A89895-6C48-3908-1CD7-C2684D1883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dirty="0"/>
            </a:p>
          </p:txBody>
        </p:sp>
        <p:sp>
          <p:nvSpPr>
            <p:cNvPr id="44" name="TextBox 4">
              <a:extLst>
                <a:ext uri="{FF2B5EF4-FFF2-40B4-BE49-F238E27FC236}">
                  <a16:creationId xmlns:a16="http://schemas.microsoft.com/office/drawing/2014/main" id="{0D5230DB-9CF3-2C21-231A-C45B5D43A243}"/>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pic>
        <p:nvPicPr>
          <p:cNvPr id="41" name="Picture 40">
            <a:extLst>
              <a:ext uri="{FF2B5EF4-FFF2-40B4-BE49-F238E27FC236}">
                <a16:creationId xmlns:a16="http://schemas.microsoft.com/office/drawing/2014/main" id="{42ABCC4D-6454-C67B-B3B2-81090F809A00}"/>
              </a:ext>
            </a:extLst>
          </p:cNvPr>
          <p:cNvPicPr>
            <a:picLocks noChangeAspect="1"/>
          </p:cNvPicPr>
          <p:nvPr/>
        </p:nvPicPr>
        <p:blipFill>
          <a:blip r:embed="rId3">
            <a:extLst>
              <a:ext uri="{28A0092B-C50C-407E-A947-70E740481C1C}">
                <a14:useLocalDpi xmlns:a14="http://schemas.microsoft.com/office/drawing/2010/main" val="0"/>
              </a:ext>
            </a:extLst>
          </a:blip>
          <a:srcRect l="24923" t="33706" r="24923" b="48033"/>
          <a:stretch>
            <a:fillRect/>
          </a:stretch>
        </p:blipFill>
        <p:spPr>
          <a:xfrm rot="749542">
            <a:off x="15321604" y="1910481"/>
            <a:ext cx="2384901" cy="1302479"/>
          </a:xfrm>
          <a:prstGeom prst="rect">
            <a:avLst/>
          </a:prstGeom>
        </p:spPr>
      </p:pic>
      <p:grpSp>
        <p:nvGrpSpPr>
          <p:cNvPr id="45" name="Group 8">
            <a:extLst>
              <a:ext uri="{FF2B5EF4-FFF2-40B4-BE49-F238E27FC236}">
                <a16:creationId xmlns:a16="http://schemas.microsoft.com/office/drawing/2014/main" id="{086C1B7B-1866-53A1-60C6-1FD7A1ECF9DD}"/>
              </a:ext>
            </a:extLst>
          </p:cNvPr>
          <p:cNvGrpSpPr/>
          <p:nvPr/>
        </p:nvGrpSpPr>
        <p:grpSpPr>
          <a:xfrm>
            <a:off x="4224048" y="7642846"/>
            <a:ext cx="1070652" cy="721912"/>
            <a:chOff x="-611586" y="47625"/>
            <a:chExt cx="1348186" cy="927788"/>
          </a:xfrm>
        </p:grpSpPr>
        <p:sp>
          <p:nvSpPr>
            <p:cNvPr id="46" name="Freeform 9">
              <a:extLst>
                <a:ext uri="{FF2B5EF4-FFF2-40B4-BE49-F238E27FC236}">
                  <a16:creationId xmlns:a16="http://schemas.microsoft.com/office/drawing/2014/main" id="{39DFFE8B-CAD6-879B-4597-5F90B44A3EE2}"/>
                </a:ext>
              </a:extLst>
            </p:cNvPr>
            <p:cNvSpPr/>
            <p:nvPr/>
          </p:nvSpPr>
          <p:spPr>
            <a:xfrm>
              <a:off x="-611586" y="16261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dirty="0"/>
            </a:p>
          </p:txBody>
        </p:sp>
        <p:sp>
          <p:nvSpPr>
            <p:cNvPr id="47" name="TextBox 10">
              <a:extLst>
                <a:ext uri="{FF2B5EF4-FFF2-40B4-BE49-F238E27FC236}">
                  <a16:creationId xmlns:a16="http://schemas.microsoft.com/office/drawing/2014/main" id="{429BE4CA-C6D8-6F93-6EE6-A4A044B29417}"/>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48" name="Group 26">
            <a:extLst>
              <a:ext uri="{FF2B5EF4-FFF2-40B4-BE49-F238E27FC236}">
                <a16:creationId xmlns:a16="http://schemas.microsoft.com/office/drawing/2014/main" id="{78FF3E84-4846-2212-586C-295206F1CC1A}"/>
              </a:ext>
            </a:extLst>
          </p:cNvPr>
          <p:cNvGrpSpPr/>
          <p:nvPr/>
        </p:nvGrpSpPr>
        <p:grpSpPr>
          <a:xfrm>
            <a:off x="3953492" y="7488988"/>
            <a:ext cx="1148587" cy="1181350"/>
            <a:chOff x="0" y="0"/>
            <a:chExt cx="812800" cy="812800"/>
          </a:xfrm>
        </p:grpSpPr>
        <p:sp>
          <p:nvSpPr>
            <p:cNvPr id="49" name="Freeform 27">
              <a:extLst>
                <a:ext uri="{FF2B5EF4-FFF2-40B4-BE49-F238E27FC236}">
                  <a16:creationId xmlns:a16="http://schemas.microsoft.com/office/drawing/2014/main" id="{7A39E0F3-26C5-7D39-D323-DF08E162B2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dirty="0"/>
            </a:p>
          </p:txBody>
        </p:sp>
        <p:sp>
          <p:nvSpPr>
            <p:cNvPr id="50" name="TextBox 28">
              <a:extLst>
                <a:ext uri="{FF2B5EF4-FFF2-40B4-BE49-F238E27FC236}">
                  <a16:creationId xmlns:a16="http://schemas.microsoft.com/office/drawing/2014/main" id="{B9226D93-2F9A-4E88-D467-4BE610F0C16B}"/>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pic>
        <p:nvPicPr>
          <p:cNvPr id="29" name="Picture 28">
            <a:extLst>
              <a:ext uri="{FF2B5EF4-FFF2-40B4-BE49-F238E27FC236}">
                <a16:creationId xmlns:a16="http://schemas.microsoft.com/office/drawing/2014/main" id="{844C5425-C755-9BA0-FE23-901AECD80A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0678" y="-5984"/>
            <a:ext cx="5607441" cy="1782132"/>
          </a:xfrm>
          <a:prstGeom prst="rect">
            <a:avLst/>
          </a:prstGeom>
        </p:spPr>
      </p:pic>
      <p:sp>
        <p:nvSpPr>
          <p:cNvPr id="2" name="Flowchart: Connector 1">
            <a:extLst>
              <a:ext uri="{FF2B5EF4-FFF2-40B4-BE49-F238E27FC236}">
                <a16:creationId xmlns:a16="http://schemas.microsoft.com/office/drawing/2014/main" id="{B7F566C6-F932-3D41-ACC6-3AE88CCA206F}"/>
              </a:ext>
            </a:extLst>
          </p:cNvPr>
          <p:cNvSpPr/>
          <p:nvPr/>
        </p:nvSpPr>
        <p:spPr>
          <a:xfrm>
            <a:off x="3398481" y="7748913"/>
            <a:ext cx="588825" cy="61996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348D8-0FEB-D4EB-68DD-63802DCA4792}"/>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7FC11340-47DC-5ACC-1812-E1DD71D33834}"/>
              </a:ext>
            </a:extLst>
          </p:cNvPr>
          <p:cNvGrpSpPr/>
          <p:nvPr/>
        </p:nvGrpSpPr>
        <p:grpSpPr>
          <a:xfrm>
            <a:off x="-16906" y="-454209"/>
            <a:ext cx="18321811" cy="1643498"/>
            <a:chOff x="-277453" y="-47625"/>
            <a:chExt cx="4858024" cy="938685"/>
          </a:xfrm>
        </p:grpSpPr>
        <p:sp>
          <p:nvSpPr>
            <p:cNvPr id="16" name="Freeform 3">
              <a:extLst>
                <a:ext uri="{FF2B5EF4-FFF2-40B4-BE49-F238E27FC236}">
                  <a16:creationId xmlns:a16="http://schemas.microsoft.com/office/drawing/2014/main" id="{4D56CCBF-1A4B-1851-4AFB-3A872F9E8DC5}"/>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17" name="TextBox 4">
              <a:extLst>
                <a:ext uri="{FF2B5EF4-FFF2-40B4-BE49-F238E27FC236}">
                  <a16:creationId xmlns:a16="http://schemas.microsoft.com/office/drawing/2014/main" id="{1D89A15D-31C6-B473-2898-D4A0FCD01EF9}"/>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56" name="Group 2">
            <a:extLst>
              <a:ext uri="{FF2B5EF4-FFF2-40B4-BE49-F238E27FC236}">
                <a16:creationId xmlns:a16="http://schemas.microsoft.com/office/drawing/2014/main" id="{316B6783-7E2C-A5AB-2744-FE7604FB5E06}"/>
              </a:ext>
            </a:extLst>
          </p:cNvPr>
          <p:cNvGrpSpPr/>
          <p:nvPr/>
        </p:nvGrpSpPr>
        <p:grpSpPr>
          <a:xfrm>
            <a:off x="-33810" y="-857012"/>
            <a:ext cx="18321811" cy="1660051"/>
            <a:chOff x="-281935" y="-47625"/>
            <a:chExt cx="4858024" cy="948139"/>
          </a:xfrm>
        </p:grpSpPr>
        <p:sp>
          <p:nvSpPr>
            <p:cNvPr id="57" name="Freeform 3">
              <a:extLst>
                <a:ext uri="{FF2B5EF4-FFF2-40B4-BE49-F238E27FC236}">
                  <a16:creationId xmlns:a16="http://schemas.microsoft.com/office/drawing/2014/main" id="{E53F6CC7-A428-2293-ACFE-BCD1539D2B0E}"/>
                </a:ext>
              </a:extLst>
            </p:cNvPr>
            <p:cNvSpPr/>
            <p:nvPr/>
          </p:nvSpPr>
          <p:spPr>
            <a:xfrm>
              <a:off x="-281935" y="404573"/>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58" name="TextBox 4">
              <a:extLst>
                <a:ext uri="{FF2B5EF4-FFF2-40B4-BE49-F238E27FC236}">
                  <a16:creationId xmlns:a16="http://schemas.microsoft.com/office/drawing/2014/main" id="{67FBBBDD-8AB1-D0B0-EA0A-E9C81B930E59}"/>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7" name="Group 7">
            <a:extLst>
              <a:ext uri="{FF2B5EF4-FFF2-40B4-BE49-F238E27FC236}">
                <a16:creationId xmlns:a16="http://schemas.microsoft.com/office/drawing/2014/main" id="{738553DC-D3A0-5058-5925-234DB0D424DC}"/>
              </a:ext>
            </a:extLst>
          </p:cNvPr>
          <p:cNvGrpSpPr/>
          <p:nvPr/>
        </p:nvGrpSpPr>
        <p:grpSpPr>
          <a:xfrm>
            <a:off x="16184620" y="-1763821"/>
            <a:ext cx="4581334" cy="4581334"/>
            <a:chOff x="0" y="0"/>
            <a:chExt cx="812800" cy="812800"/>
          </a:xfrm>
        </p:grpSpPr>
        <p:sp>
          <p:nvSpPr>
            <p:cNvPr id="8" name="Freeform 8">
              <a:extLst>
                <a:ext uri="{FF2B5EF4-FFF2-40B4-BE49-F238E27FC236}">
                  <a16:creationId xmlns:a16="http://schemas.microsoft.com/office/drawing/2014/main" id="{840E1F99-FF18-F826-72B8-C3F3AA1EE1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9" name="TextBox 9">
              <a:extLst>
                <a:ext uri="{FF2B5EF4-FFF2-40B4-BE49-F238E27FC236}">
                  <a16:creationId xmlns:a16="http://schemas.microsoft.com/office/drawing/2014/main" id="{AA9EF005-0EFD-7439-199F-236C773B74BA}"/>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0" name="Group 10">
            <a:extLst>
              <a:ext uri="{FF2B5EF4-FFF2-40B4-BE49-F238E27FC236}">
                <a16:creationId xmlns:a16="http://schemas.microsoft.com/office/drawing/2014/main" id="{7A8ED49E-7A3E-DE30-A8D6-603F8C84B7C2}"/>
              </a:ext>
            </a:extLst>
          </p:cNvPr>
          <p:cNvGrpSpPr/>
          <p:nvPr/>
        </p:nvGrpSpPr>
        <p:grpSpPr>
          <a:xfrm>
            <a:off x="-457199" y="2273736"/>
            <a:ext cx="5288257" cy="5375088"/>
            <a:chOff x="0" y="0"/>
            <a:chExt cx="812800" cy="812800"/>
          </a:xfrm>
        </p:grpSpPr>
        <p:sp>
          <p:nvSpPr>
            <p:cNvPr id="11" name="Freeform 11">
              <a:extLst>
                <a:ext uri="{FF2B5EF4-FFF2-40B4-BE49-F238E27FC236}">
                  <a16:creationId xmlns:a16="http://schemas.microsoft.com/office/drawing/2014/main" id="{B6DA2312-9C2B-AB22-0AE7-6B875C09105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33350" cap="sq">
              <a:solidFill>
                <a:srgbClr val="0E47A1"/>
              </a:solidFill>
              <a:prstDash val="solid"/>
              <a:miter/>
            </a:ln>
          </p:spPr>
          <p:txBody>
            <a:bodyPr/>
            <a:lstStyle/>
            <a:p>
              <a:endParaRPr lang="en-US"/>
            </a:p>
          </p:txBody>
        </p:sp>
        <p:sp>
          <p:nvSpPr>
            <p:cNvPr id="12" name="TextBox 12">
              <a:extLst>
                <a:ext uri="{FF2B5EF4-FFF2-40B4-BE49-F238E27FC236}">
                  <a16:creationId xmlns:a16="http://schemas.microsoft.com/office/drawing/2014/main" id="{780CE712-3C0F-7AF7-7BBD-51D4614F4653}"/>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3" name="Group 13">
            <a:extLst>
              <a:ext uri="{FF2B5EF4-FFF2-40B4-BE49-F238E27FC236}">
                <a16:creationId xmlns:a16="http://schemas.microsoft.com/office/drawing/2014/main" id="{DA62F470-67E9-2BAF-02EB-02DF70324490}"/>
              </a:ext>
            </a:extLst>
          </p:cNvPr>
          <p:cNvGrpSpPr/>
          <p:nvPr/>
        </p:nvGrpSpPr>
        <p:grpSpPr>
          <a:xfrm>
            <a:off x="311482" y="1137857"/>
            <a:ext cx="928140" cy="928140"/>
            <a:chOff x="0" y="0"/>
            <a:chExt cx="812800" cy="812800"/>
          </a:xfrm>
        </p:grpSpPr>
        <p:sp>
          <p:nvSpPr>
            <p:cNvPr id="14" name="Freeform 14">
              <a:extLst>
                <a:ext uri="{FF2B5EF4-FFF2-40B4-BE49-F238E27FC236}">
                  <a16:creationId xmlns:a16="http://schemas.microsoft.com/office/drawing/2014/main" id="{70734ADE-7544-DC62-8EAC-8BB0289E63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5" name="TextBox 15">
              <a:extLst>
                <a:ext uri="{FF2B5EF4-FFF2-40B4-BE49-F238E27FC236}">
                  <a16:creationId xmlns:a16="http://schemas.microsoft.com/office/drawing/2014/main" id="{6E982471-E321-8352-F945-18C9ACF34F3E}"/>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9" name="Group 19">
            <a:extLst>
              <a:ext uri="{FF2B5EF4-FFF2-40B4-BE49-F238E27FC236}">
                <a16:creationId xmlns:a16="http://schemas.microsoft.com/office/drawing/2014/main" id="{2CEA5604-C5E4-7610-970F-1C5BF563E3B1}"/>
              </a:ext>
            </a:extLst>
          </p:cNvPr>
          <p:cNvGrpSpPr/>
          <p:nvPr/>
        </p:nvGrpSpPr>
        <p:grpSpPr>
          <a:xfrm>
            <a:off x="17158515" y="9172763"/>
            <a:ext cx="1419911" cy="1419911"/>
            <a:chOff x="0" y="0"/>
            <a:chExt cx="812800" cy="812800"/>
          </a:xfrm>
        </p:grpSpPr>
        <p:sp>
          <p:nvSpPr>
            <p:cNvPr id="20" name="Freeform 20">
              <a:extLst>
                <a:ext uri="{FF2B5EF4-FFF2-40B4-BE49-F238E27FC236}">
                  <a16:creationId xmlns:a16="http://schemas.microsoft.com/office/drawing/2014/main" id="{34CE2123-CC17-C7C0-F58A-BC174ECE84B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a:extLst>
                <a:ext uri="{FF2B5EF4-FFF2-40B4-BE49-F238E27FC236}">
                  <a16:creationId xmlns:a16="http://schemas.microsoft.com/office/drawing/2014/main" id="{38BFFC55-CCF4-413F-98A5-71E58F8879B0}"/>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a:t>
              </a:r>
              <a:r>
                <a:rPr lang="el-GR" sz="2799" dirty="0">
                  <a:solidFill>
                    <a:srgbClr val="191919"/>
                  </a:solidFill>
                  <a:latin typeface="Montserrat"/>
                  <a:ea typeface="Montserrat"/>
                  <a:cs typeface="Montserrat"/>
                  <a:sym typeface="Montserrat"/>
                </a:rPr>
                <a:t>1</a:t>
              </a:r>
              <a:endParaRPr lang="en-US" sz="2799" dirty="0">
                <a:solidFill>
                  <a:srgbClr val="191919"/>
                </a:solidFill>
                <a:latin typeface="Montserrat"/>
                <a:ea typeface="Montserrat"/>
                <a:cs typeface="Montserrat"/>
                <a:sym typeface="Montserrat"/>
              </a:endParaRPr>
            </a:p>
          </p:txBody>
        </p:sp>
      </p:grpSp>
      <p:sp>
        <p:nvSpPr>
          <p:cNvPr id="29" name="Rectangle 1">
            <a:extLst>
              <a:ext uri="{FF2B5EF4-FFF2-40B4-BE49-F238E27FC236}">
                <a16:creationId xmlns:a16="http://schemas.microsoft.com/office/drawing/2014/main" id="{815D87D0-A605-B5CF-2B1A-C2F65A39DCA2}"/>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7" name="Picture 36">
            <a:extLst>
              <a:ext uri="{FF2B5EF4-FFF2-40B4-BE49-F238E27FC236}">
                <a16:creationId xmlns:a16="http://schemas.microsoft.com/office/drawing/2014/main" id="{914F2C4C-9851-4C08-1BF5-3F0494BA2007}"/>
              </a:ext>
            </a:extLst>
          </p:cNvPr>
          <p:cNvPicPr>
            <a:picLocks noChangeAspect="1"/>
          </p:cNvPicPr>
          <p:nvPr/>
        </p:nvPicPr>
        <p:blipFill>
          <a:blip r:embed="rId2">
            <a:extLst>
              <a:ext uri="{28A0092B-C50C-407E-A947-70E740481C1C}">
                <a14:useLocalDpi xmlns:a14="http://schemas.microsoft.com/office/drawing/2010/main" val="0"/>
              </a:ext>
            </a:extLst>
          </a:blip>
          <a:srcRect t="15064" r="3843" b="19212"/>
          <a:stretch>
            <a:fillRect/>
          </a:stretch>
        </p:blipFill>
        <p:spPr>
          <a:xfrm>
            <a:off x="-520788" y="2360749"/>
            <a:ext cx="5428410" cy="5565501"/>
          </a:xfrm>
          <a:prstGeom prst="rect">
            <a:avLst/>
          </a:prstGeom>
        </p:spPr>
      </p:pic>
      <p:grpSp>
        <p:nvGrpSpPr>
          <p:cNvPr id="40" name="Group 3">
            <a:extLst>
              <a:ext uri="{FF2B5EF4-FFF2-40B4-BE49-F238E27FC236}">
                <a16:creationId xmlns:a16="http://schemas.microsoft.com/office/drawing/2014/main" id="{CFC7CDFA-424C-8DD4-491C-87E6AA25EB1E}"/>
              </a:ext>
            </a:extLst>
          </p:cNvPr>
          <p:cNvGrpSpPr/>
          <p:nvPr/>
        </p:nvGrpSpPr>
        <p:grpSpPr>
          <a:xfrm>
            <a:off x="10357843" y="-430838"/>
            <a:ext cx="6504290" cy="10802524"/>
            <a:chOff x="0" y="-47625"/>
            <a:chExt cx="3465150" cy="1502564"/>
          </a:xfrm>
        </p:grpSpPr>
        <p:sp>
          <p:nvSpPr>
            <p:cNvPr id="41" name="Freeform 4">
              <a:extLst>
                <a:ext uri="{FF2B5EF4-FFF2-40B4-BE49-F238E27FC236}">
                  <a16:creationId xmlns:a16="http://schemas.microsoft.com/office/drawing/2014/main" id="{179D4EFA-336A-72A9-BACF-ADF7DC5ED1AB}"/>
                </a:ext>
              </a:extLst>
            </p:cNvPr>
            <p:cNvSpPr/>
            <p:nvPr/>
          </p:nvSpPr>
          <p:spPr>
            <a:xfrm>
              <a:off x="62249" y="164762"/>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dirty="0"/>
            </a:p>
          </p:txBody>
        </p:sp>
        <p:sp>
          <p:nvSpPr>
            <p:cNvPr id="42" name="TextBox 5">
              <a:extLst>
                <a:ext uri="{FF2B5EF4-FFF2-40B4-BE49-F238E27FC236}">
                  <a16:creationId xmlns:a16="http://schemas.microsoft.com/office/drawing/2014/main" id="{3483E0D3-219B-F790-C892-F348F73ABA7C}"/>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grpSp>
        <p:nvGrpSpPr>
          <p:cNvPr id="53" name="Group 3">
            <a:extLst>
              <a:ext uri="{FF2B5EF4-FFF2-40B4-BE49-F238E27FC236}">
                <a16:creationId xmlns:a16="http://schemas.microsoft.com/office/drawing/2014/main" id="{C930860D-B441-46CC-2BC7-8B9F8DA4F313}"/>
              </a:ext>
            </a:extLst>
          </p:cNvPr>
          <p:cNvGrpSpPr/>
          <p:nvPr/>
        </p:nvGrpSpPr>
        <p:grpSpPr>
          <a:xfrm>
            <a:off x="4776626" y="-638095"/>
            <a:ext cx="7437142" cy="11009781"/>
            <a:chOff x="-1122955" y="-47625"/>
            <a:chExt cx="4525856" cy="1531536"/>
          </a:xfrm>
        </p:grpSpPr>
        <p:sp>
          <p:nvSpPr>
            <p:cNvPr id="54" name="Freeform 4">
              <a:extLst>
                <a:ext uri="{FF2B5EF4-FFF2-40B4-BE49-F238E27FC236}">
                  <a16:creationId xmlns:a16="http://schemas.microsoft.com/office/drawing/2014/main" id="{B35035BA-DA20-8C55-D613-A1CC26413A9F}"/>
                </a:ext>
              </a:extLst>
            </p:cNvPr>
            <p:cNvSpPr/>
            <p:nvPr/>
          </p:nvSpPr>
          <p:spPr>
            <a:xfrm>
              <a:off x="-1122955" y="193734"/>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dirty="0"/>
            </a:p>
          </p:txBody>
        </p:sp>
        <p:sp>
          <p:nvSpPr>
            <p:cNvPr id="55" name="TextBox 5">
              <a:extLst>
                <a:ext uri="{FF2B5EF4-FFF2-40B4-BE49-F238E27FC236}">
                  <a16:creationId xmlns:a16="http://schemas.microsoft.com/office/drawing/2014/main" id="{93D6CFFF-BC52-BE33-7A2F-E33F8C007889}"/>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sp>
        <p:nvSpPr>
          <p:cNvPr id="52" name="TextBox 51">
            <a:extLst>
              <a:ext uri="{FF2B5EF4-FFF2-40B4-BE49-F238E27FC236}">
                <a16:creationId xmlns:a16="http://schemas.microsoft.com/office/drawing/2014/main" id="{F2C78DF0-9BBD-A43D-1342-3357DE5CE98E}"/>
              </a:ext>
            </a:extLst>
          </p:cNvPr>
          <p:cNvSpPr txBox="1"/>
          <p:nvPr/>
        </p:nvSpPr>
        <p:spPr>
          <a:xfrm>
            <a:off x="4907622" y="1601927"/>
            <a:ext cx="5338674" cy="5583067"/>
          </a:xfrm>
          <a:prstGeom prst="rect">
            <a:avLst/>
          </a:prstGeom>
          <a:noFill/>
        </p:spPr>
        <p:txBody>
          <a:bodyPr wrap="square">
            <a:spAutoFit/>
          </a:bodyPr>
          <a:lstStyle/>
          <a:p>
            <a:pPr algn="just">
              <a:lnSpc>
                <a:spcPct val="90000"/>
              </a:lnSpc>
              <a:spcAft>
                <a:spcPts val="600"/>
              </a:spcAft>
            </a:pPr>
            <a:r>
              <a:rPr lang="en-US" sz="1600" dirty="0">
                <a:solidFill>
                  <a:schemeClr val="tx2">
                    <a:lumMod val="75000"/>
                  </a:schemeClr>
                </a:solidFill>
              </a:rPr>
              <a:t>Το </a:t>
            </a:r>
            <a:r>
              <a:rPr lang="en-US" sz="1600" b="1" dirty="0">
                <a:solidFill>
                  <a:schemeClr val="tx2">
                    <a:lumMod val="75000"/>
                  </a:schemeClr>
                </a:solidFill>
              </a:rPr>
              <a:t>BUY AI</a:t>
            </a:r>
            <a:r>
              <a:rPr lang="en-US" sz="1600" dirty="0">
                <a:solidFill>
                  <a:schemeClr val="tx2">
                    <a:lumMod val="75000"/>
                  </a:schemeClr>
                </a:solidFill>
              </a:rPr>
              <a:t> είναι η πρώτη ελληνική εφαρμογή αγορών supermarket με </a:t>
            </a:r>
            <a:r>
              <a:rPr lang="en-US" sz="1600" b="1" dirty="0">
                <a:solidFill>
                  <a:schemeClr val="tx2">
                    <a:lumMod val="75000"/>
                  </a:schemeClr>
                </a:solidFill>
              </a:rPr>
              <a:t>voice-first</a:t>
            </a:r>
            <a:r>
              <a:rPr lang="en-US" sz="1600" dirty="0">
                <a:solidFill>
                  <a:schemeClr val="tx2">
                    <a:lumMod val="75000"/>
                  </a:schemeClr>
                </a:solidFill>
              </a:rPr>
              <a:t> εμπειρία,</a:t>
            </a:r>
            <a:r>
              <a:rPr lang="el-GR" sz="1600" dirty="0">
                <a:solidFill>
                  <a:schemeClr val="tx2">
                    <a:lumMod val="75000"/>
                  </a:schemeClr>
                </a:solidFill>
              </a:rPr>
              <a:t> σχεδιασμένη για όλους τους καταναλωτές, ώστε</a:t>
            </a:r>
            <a:r>
              <a:rPr lang="en-US" sz="1600" dirty="0">
                <a:solidFill>
                  <a:schemeClr val="tx2">
                    <a:lumMod val="75000"/>
                  </a:schemeClr>
                </a:solidFill>
              </a:rPr>
              <a:t> </a:t>
            </a:r>
            <a:r>
              <a:rPr lang="el-GR" sz="1600" dirty="0">
                <a:solidFill>
                  <a:schemeClr val="tx2">
                    <a:lumMod val="75000"/>
                  </a:schemeClr>
                </a:solidFill>
              </a:rPr>
              <a:t>να κάνει τις</a:t>
            </a:r>
            <a:r>
              <a:rPr lang="en-US" sz="1600" dirty="0">
                <a:solidFill>
                  <a:schemeClr val="tx2">
                    <a:lumMod val="75000"/>
                  </a:schemeClr>
                </a:solidFill>
              </a:rPr>
              <a:t> </a:t>
            </a:r>
            <a:r>
              <a:rPr lang="el-GR" sz="1600" dirty="0">
                <a:solidFill>
                  <a:schemeClr val="tx2">
                    <a:lumMod val="75000"/>
                  </a:schemeClr>
                </a:solidFill>
              </a:rPr>
              <a:t>αγορές πιο </a:t>
            </a:r>
            <a:r>
              <a:rPr lang="el-GR" sz="1600" b="1" dirty="0">
                <a:solidFill>
                  <a:schemeClr val="tx2">
                    <a:lumMod val="75000"/>
                  </a:schemeClr>
                </a:solidFill>
              </a:rPr>
              <a:t>απλές </a:t>
            </a:r>
            <a:r>
              <a:rPr lang="en-US" sz="1600" b="1" dirty="0">
                <a:solidFill>
                  <a:schemeClr val="tx2">
                    <a:lumMod val="75000"/>
                  </a:schemeClr>
                </a:solidFill>
              </a:rPr>
              <a:t>και </a:t>
            </a:r>
            <a:r>
              <a:rPr lang="el-GR" sz="1600" b="1" dirty="0">
                <a:solidFill>
                  <a:schemeClr val="tx2">
                    <a:lumMod val="75000"/>
                  </a:schemeClr>
                </a:solidFill>
              </a:rPr>
              <a:t>πιο ανθρώπινες. </a:t>
            </a:r>
            <a:r>
              <a:rPr lang="en-US" sz="1600" dirty="0">
                <a:solidFill>
                  <a:schemeClr val="tx2">
                    <a:lumMod val="75000"/>
                  </a:schemeClr>
                </a:solidFill>
              </a:rPr>
              <a:t>Ο χρήστης </a:t>
            </a:r>
            <a:r>
              <a:rPr lang="en-US" sz="1600" b="1" dirty="0">
                <a:solidFill>
                  <a:schemeClr val="tx2">
                    <a:lumMod val="75000"/>
                  </a:schemeClr>
                </a:solidFill>
              </a:rPr>
              <a:t>μιλάει</a:t>
            </a:r>
            <a:r>
              <a:rPr lang="en-US" sz="1600" dirty="0">
                <a:solidFill>
                  <a:schemeClr val="tx2">
                    <a:lumMod val="75000"/>
                  </a:schemeClr>
                </a:solidFill>
              </a:rPr>
              <a:t> στο κινητό του, το </a:t>
            </a:r>
            <a:r>
              <a:rPr lang="en-US" sz="1600" b="1" dirty="0">
                <a:solidFill>
                  <a:schemeClr val="tx2">
                    <a:lumMod val="75000"/>
                  </a:schemeClr>
                </a:solidFill>
              </a:rPr>
              <a:t>BUY AI τον </a:t>
            </a:r>
            <a:r>
              <a:rPr lang="el-GR" sz="1600" b="1" dirty="0">
                <a:solidFill>
                  <a:schemeClr val="tx2">
                    <a:lumMod val="75000"/>
                  </a:schemeClr>
                </a:solidFill>
              </a:rPr>
              <a:t>καθο</a:t>
            </a:r>
            <a:r>
              <a:rPr lang="en-US" sz="1600" b="1" dirty="0">
                <a:solidFill>
                  <a:schemeClr val="tx2">
                    <a:lumMod val="75000"/>
                  </a:schemeClr>
                </a:solidFill>
              </a:rPr>
              <a:t>δ</a:t>
            </a:r>
            <a:r>
              <a:rPr lang="el-GR" sz="1600" b="1" dirty="0">
                <a:solidFill>
                  <a:schemeClr val="tx2">
                    <a:lumMod val="75000"/>
                  </a:schemeClr>
                </a:solidFill>
              </a:rPr>
              <a:t>ηγεί</a:t>
            </a:r>
            <a:r>
              <a:rPr lang="en-US" sz="1600" b="1" dirty="0">
                <a:solidFill>
                  <a:schemeClr val="tx2">
                    <a:lumMod val="75000"/>
                  </a:schemeClr>
                </a:solidFill>
              </a:rPr>
              <a:t> </a:t>
            </a:r>
            <a:r>
              <a:rPr lang="en-US" sz="1600" dirty="0">
                <a:solidFill>
                  <a:schemeClr val="tx2">
                    <a:lumMod val="75000"/>
                  </a:schemeClr>
                </a:solidFill>
              </a:rPr>
              <a:t>ηχητικά, </a:t>
            </a:r>
            <a:r>
              <a:rPr lang="el-GR" sz="1600" b="1" dirty="0">
                <a:solidFill>
                  <a:schemeClr val="tx2">
                    <a:lumMod val="75000"/>
                  </a:schemeClr>
                </a:solidFill>
              </a:rPr>
              <a:t>προτείνει</a:t>
            </a:r>
            <a:r>
              <a:rPr lang="en-US" sz="1600" b="1" dirty="0">
                <a:solidFill>
                  <a:schemeClr val="tx2">
                    <a:lumMod val="75000"/>
                  </a:schemeClr>
                </a:solidFill>
              </a:rPr>
              <a:t> </a:t>
            </a:r>
            <a:r>
              <a:rPr lang="el-GR" sz="1600" b="1" dirty="0">
                <a:solidFill>
                  <a:schemeClr val="tx2">
                    <a:lumMod val="75000"/>
                  </a:schemeClr>
                </a:solidFill>
              </a:rPr>
              <a:t>προϊόντα</a:t>
            </a:r>
            <a:r>
              <a:rPr lang="en-US" sz="1600" b="1" dirty="0">
                <a:solidFill>
                  <a:schemeClr val="tx2">
                    <a:lumMod val="75000"/>
                  </a:schemeClr>
                </a:solidFill>
              </a:rPr>
              <a:t> </a:t>
            </a:r>
            <a:r>
              <a:rPr lang="en-US" sz="1600" dirty="0">
                <a:solidFill>
                  <a:schemeClr val="tx2">
                    <a:lumMod val="75000"/>
                  </a:schemeClr>
                </a:solidFill>
              </a:rPr>
              <a:t>και </a:t>
            </a:r>
            <a:r>
              <a:rPr lang="en-US" sz="1600" b="1" dirty="0">
                <a:solidFill>
                  <a:schemeClr val="tx2">
                    <a:lumMod val="75000"/>
                  </a:schemeClr>
                </a:solidFill>
              </a:rPr>
              <a:t>οργανώνει την παραγγελία </a:t>
            </a:r>
            <a:r>
              <a:rPr lang="en-US" sz="1600" dirty="0">
                <a:solidFill>
                  <a:schemeClr val="tx2">
                    <a:lumMod val="75000"/>
                  </a:schemeClr>
                </a:solidFill>
              </a:rPr>
              <a:t>με ελάχιστα βήματα.</a:t>
            </a:r>
            <a:endParaRPr lang="el-GR" sz="1600" dirty="0">
              <a:solidFill>
                <a:schemeClr val="tx2">
                  <a:lumMod val="75000"/>
                </a:schemeClr>
              </a:solidFill>
            </a:endParaRPr>
          </a:p>
          <a:p>
            <a:pPr algn="just">
              <a:lnSpc>
                <a:spcPct val="90000"/>
              </a:lnSpc>
              <a:spcAft>
                <a:spcPts val="600"/>
              </a:spcAft>
            </a:pPr>
            <a:endParaRPr lang="en-US" sz="1600" dirty="0">
              <a:solidFill>
                <a:schemeClr val="tx2">
                  <a:lumMod val="75000"/>
                </a:schemeClr>
              </a:solidFill>
            </a:endParaRPr>
          </a:p>
          <a:p>
            <a:pPr algn="just">
              <a:lnSpc>
                <a:spcPct val="90000"/>
              </a:lnSpc>
              <a:spcAft>
                <a:spcPts val="600"/>
              </a:spcAft>
            </a:pPr>
            <a:r>
              <a:rPr lang="en-US" sz="1600" b="1" dirty="0">
                <a:solidFill>
                  <a:schemeClr val="tx2">
                    <a:lumMod val="75000"/>
                  </a:schemeClr>
                </a:solidFill>
              </a:rPr>
              <a:t>Η </a:t>
            </a:r>
            <a:r>
              <a:rPr lang="el-GR" sz="1600" b="1" dirty="0">
                <a:solidFill>
                  <a:schemeClr val="tx2">
                    <a:lumMod val="75000"/>
                  </a:schemeClr>
                </a:solidFill>
              </a:rPr>
              <a:t>καινοτομία</a:t>
            </a:r>
            <a:r>
              <a:rPr lang="en-US" sz="1600" b="1" dirty="0">
                <a:solidFill>
                  <a:schemeClr val="tx2">
                    <a:lumMod val="75000"/>
                  </a:schemeClr>
                </a:solidFill>
              </a:rPr>
              <a:t> μας βασίζεται σε 5 πυλώνες:</a:t>
            </a:r>
            <a:endParaRPr lang="en-US" sz="1600" dirty="0">
              <a:solidFill>
                <a:schemeClr val="tx2">
                  <a:lumMod val="75000"/>
                </a:schemeClr>
              </a:solidFill>
            </a:endParaRPr>
          </a:p>
          <a:p>
            <a:pPr marL="342900" lvl="0" indent="-228600" algn="just">
              <a:lnSpc>
                <a:spcPct val="90000"/>
              </a:lnSpc>
              <a:spcAft>
                <a:spcPts val="600"/>
              </a:spcAft>
              <a:buFont typeface="Arial" panose="020B0604020202020204" pitchFamily="34" charset="0"/>
              <a:buChar char="•"/>
            </a:pPr>
            <a:r>
              <a:rPr lang="en-US" sz="1600" b="1" dirty="0">
                <a:solidFill>
                  <a:schemeClr val="tx2">
                    <a:lumMod val="75000"/>
                  </a:schemeClr>
                </a:solidFill>
              </a:rPr>
              <a:t>Voice-First Design</a:t>
            </a:r>
            <a:r>
              <a:rPr lang="en-US" sz="1600" dirty="0">
                <a:solidFill>
                  <a:schemeClr val="tx2">
                    <a:lumMod val="75000"/>
                  </a:schemeClr>
                </a:solidFill>
              </a:rPr>
              <a:t> — λειτουργία κυρίως με φωνή και ηχητική καθοδήγηση, χωρίς πολύπλοκη πλοήγηση.</a:t>
            </a:r>
          </a:p>
          <a:p>
            <a:pPr marL="342900" lvl="0" indent="-228600" algn="just">
              <a:lnSpc>
                <a:spcPct val="90000"/>
              </a:lnSpc>
              <a:spcAft>
                <a:spcPts val="600"/>
              </a:spcAft>
              <a:buFont typeface="Arial" panose="020B0604020202020204" pitchFamily="34" charset="0"/>
              <a:buChar char="•"/>
            </a:pPr>
            <a:r>
              <a:rPr lang="el-GR" sz="1600" b="1" dirty="0">
                <a:solidFill>
                  <a:schemeClr val="tx2">
                    <a:lumMod val="75000"/>
                  </a:schemeClr>
                </a:solidFill>
              </a:rPr>
              <a:t>Έξυπνα</a:t>
            </a:r>
            <a:r>
              <a:rPr lang="en-US" sz="1600" b="1" dirty="0">
                <a:solidFill>
                  <a:schemeClr val="tx2">
                    <a:lumMod val="75000"/>
                  </a:schemeClr>
                </a:solidFill>
              </a:rPr>
              <a:t> </a:t>
            </a:r>
            <a:r>
              <a:rPr lang="el-GR" sz="1600" b="1" dirty="0">
                <a:solidFill>
                  <a:schemeClr val="tx2">
                    <a:lumMod val="75000"/>
                  </a:schemeClr>
                </a:solidFill>
              </a:rPr>
              <a:t>Καλάθια Αγορών</a:t>
            </a:r>
            <a:r>
              <a:rPr lang="en-US" sz="1600" dirty="0">
                <a:solidFill>
                  <a:schemeClr val="tx2">
                    <a:lumMod val="75000"/>
                  </a:schemeClr>
                </a:solidFill>
              </a:rPr>
              <a:t> — Οικονομικό, Υγιεινό, Πράσινο + </a:t>
            </a:r>
            <a:r>
              <a:rPr lang="en-US" sz="1600" b="1" dirty="0">
                <a:solidFill>
                  <a:schemeClr val="tx2">
                    <a:lumMod val="75000"/>
                  </a:schemeClr>
                </a:solidFill>
              </a:rPr>
              <a:t>ειδικά διατροφικά προφίλ</a:t>
            </a:r>
            <a:r>
              <a:rPr lang="en-US" sz="1600" dirty="0">
                <a:solidFill>
                  <a:schemeClr val="tx2">
                    <a:lumMod val="75000"/>
                  </a:schemeClr>
                </a:solidFill>
              </a:rPr>
              <a:t> (Vegan, Gluten-free, Lactose-free, Low-GI).</a:t>
            </a:r>
          </a:p>
          <a:p>
            <a:pPr marL="342900" lvl="0" indent="-228600" algn="just">
              <a:lnSpc>
                <a:spcPct val="90000"/>
              </a:lnSpc>
              <a:spcAft>
                <a:spcPts val="600"/>
              </a:spcAft>
              <a:buFont typeface="Arial" panose="020B0604020202020204" pitchFamily="34" charset="0"/>
              <a:buChar char="•"/>
            </a:pPr>
            <a:r>
              <a:rPr lang="en-US" sz="1600" b="1" dirty="0">
                <a:solidFill>
                  <a:schemeClr val="tx2">
                    <a:lumMod val="75000"/>
                  </a:schemeClr>
                </a:solidFill>
              </a:rPr>
              <a:t>Healthy &amp; Eco Score</a:t>
            </a:r>
            <a:r>
              <a:rPr lang="en-US" sz="1600" dirty="0">
                <a:solidFill>
                  <a:schemeClr val="tx2">
                    <a:lumMod val="75000"/>
                  </a:schemeClr>
                </a:solidFill>
              </a:rPr>
              <a:t> — δύο δείκτες </a:t>
            </a:r>
            <a:r>
              <a:rPr lang="el-GR" sz="1600" dirty="0">
                <a:solidFill>
                  <a:schemeClr val="tx2">
                    <a:lumMod val="75000"/>
                  </a:schemeClr>
                </a:solidFill>
              </a:rPr>
              <a:t>που</a:t>
            </a:r>
            <a:r>
              <a:rPr lang="en-US" sz="1600" dirty="0">
                <a:solidFill>
                  <a:schemeClr val="tx2">
                    <a:lumMod val="75000"/>
                  </a:schemeClr>
                </a:solidFill>
              </a:rPr>
              <a:t> </a:t>
            </a:r>
            <a:r>
              <a:rPr lang="el-GR" sz="1600" dirty="0">
                <a:solidFill>
                  <a:schemeClr val="tx2">
                    <a:lumMod val="75000"/>
                  </a:schemeClr>
                </a:solidFill>
              </a:rPr>
              <a:t>απλοποιούν</a:t>
            </a:r>
            <a:r>
              <a:rPr lang="en-US" sz="1600" dirty="0">
                <a:solidFill>
                  <a:schemeClr val="tx2">
                    <a:lumMod val="75000"/>
                  </a:schemeClr>
                </a:solidFill>
              </a:rPr>
              <a:t> την επιλογή υγιεινών και </a:t>
            </a:r>
            <a:r>
              <a:rPr lang="el-GR" sz="1600" dirty="0">
                <a:solidFill>
                  <a:schemeClr val="tx2">
                    <a:lumMod val="75000"/>
                  </a:schemeClr>
                </a:solidFill>
              </a:rPr>
              <a:t>βιώσιμων προϊόντων</a:t>
            </a:r>
            <a:r>
              <a:rPr lang="en-US" sz="1600" dirty="0">
                <a:solidFill>
                  <a:schemeClr val="tx2">
                    <a:lumMod val="75000"/>
                  </a:schemeClr>
                </a:solidFill>
              </a:rPr>
              <a:t>.</a:t>
            </a:r>
          </a:p>
          <a:p>
            <a:pPr marL="342900" lvl="0" indent="-228600" algn="just">
              <a:lnSpc>
                <a:spcPct val="90000"/>
              </a:lnSpc>
              <a:spcAft>
                <a:spcPts val="600"/>
              </a:spcAft>
              <a:buFont typeface="Arial" panose="020B0604020202020204" pitchFamily="34" charset="0"/>
              <a:buChar char="•"/>
            </a:pPr>
            <a:r>
              <a:rPr lang="en-US" sz="1600" b="1" dirty="0">
                <a:solidFill>
                  <a:schemeClr val="tx2">
                    <a:lumMod val="75000"/>
                  </a:schemeClr>
                </a:solidFill>
              </a:rPr>
              <a:t>Πλησιέστερο </a:t>
            </a:r>
            <a:r>
              <a:rPr lang="el-GR" sz="1600" b="1" dirty="0">
                <a:solidFill>
                  <a:schemeClr val="tx2">
                    <a:lumMod val="75000"/>
                  </a:schemeClr>
                </a:solidFill>
              </a:rPr>
              <a:t>Κατάστημα</a:t>
            </a:r>
            <a:r>
              <a:rPr lang="en-US" sz="1600" b="1" dirty="0">
                <a:solidFill>
                  <a:schemeClr val="tx2">
                    <a:lumMod val="75000"/>
                  </a:schemeClr>
                </a:solidFill>
              </a:rPr>
              <a:t> &amp; Πράσινες </a:t>
            </a:r>
            <a:r>
              <a:rPr lang="el-GR" sz="1600" b="1" dirty="0">
                <a:solidFill>
                  <a:schemeClr val="tx2">
                    <a:lumMod val="75000"/>
                  </a:schemeClr>
                </a:solidFill>
              </a:rPr>
              <a:t>Διαδρομές</a:t>
            </a:r>
            <a:r>
              <a:rPr lang="en-US" sz="1600" dirty="0">
                <a:solidFill>
                  <a:schemeClr val="tx2">
                    <a:lumMod val="75000"/>
                  </a:schemeClr>
                </a:solidFill>
              </a:rPr>
              <a:t> </a:t>
            </a:r>
            <a:r>
              <a:rPr lang="el-GR" sz="1600" dirty="0">
                <a:solidFill>
                  <a:schemeClr val="tx2">
                    <a:lumMod val="75000"/>
                  </a:schemeClr>
                </a:solidFill>
              </a:rPr>
              <a:t>Φωνητική καθοδήγηση προς κοντινλα καταστήματα και επιλογές</a:t>
            </a:r>
            <a:r>
              <a:rPr lang="en-US" sz="1600" dirty="0">
                <a:solidFill>
                  <a:schemeClr val="tx2">
                    <a:lumMod val="75000"/>
                  </a:schemeClr>
                </a:solidFill>
              </a:rPr>
              <a:t> </a:t>
            </a:r>
            <a:r>
              <a:rPr lang="el-GR" sz="1600" dirty="0">
                <a:solidFill>
                  <a:schemeClr val="tx2">
                    <a:lumMod val="75000"/>
                  </a:schemeClr>
                </a:solidFill>
              </a:rPr>
              <a:t>μετακίνησης</a:t>
            </a:r>
            <a:r>
              <a:rPr lang="en-US" sz="1600" dirty="0">
                <a:solidFill>
                  <a:schemeClr val="tx2">
                    <a:lumMod val="75000"/>
                  </a:schemeClr>
                </a:solidFill>
              </a:rPr>
              <a:t> με χαμηλότερο αποτύπωμα.</a:t>
            </a:r>
          </a:p>
          <a:p>
            <a:pPr marL="342900" lvl="0" indent="-228600" algn="just">
              <a:lnSpc>
                <a:spcPct val="90000"/>
              </a:lnSpc>
              <a:spcAft>
                <a:spcPts val="600"/>
              </a:spcAft>
              <a:buFont typeface="Arial" panose="020B0604020202020204" pitchFamily="34" charset="0"/>
              <a:buChar char="•"/>
            </a:pPr>
            <a:r>
              <a:rPr lang="el-GR" sz="1600" b="1" dirty="0">
                <a:solidFill>
                  <a:schemeClr val="tx2">
                    <a:lumMod val="75000"/>
                  </a:schemeClr>
                </a:solidFill>
              </a:rPr>
              <a:t>Άμεση</a:t>
            </a:r>
            <a:r>
              <a:rPr lang="en-US" sz="1600" b="1" dirty="0">
                <a:solidFill>
                  <a:schemeClr val="tx2">
                    <a:lumMod val="75000"/>
                  </a:schemeClr>
                </a:solidFill>
              </a:rPr>
              <a:t> Παραλαβή με QR Code</a:t>
            </a:r>
            <a:r>
              <a:rPr lang="en-US" sz="1600" dirty="0">
                <a:solidFill>
                  <a:schemeClr val="tx2">
                    <a:lumMod val="75000"/>
                  </a:schemeClr>
                </a:solidFill>
              </a:rPr>
              <a:t> — ο χρήστης </a:t>
            </a:r>
            <a:r>
              <a:rPr lang="el-GR" sz="1600" dirty="0">
                <a:solidFill>
                  <a:schemeClr val="tx2">
                    <a:lumMod val="75000"/>
                  </a:schemeClr>
                </a:solidFill>
              </a:rPr>
              <a:t>λαμβάνει</a:t>
            </a:r>
            <a:r>
              <a:rPr lang="en-US" sz="1600" dirty="0">
                <a:solidFill>
                  <a:schemeClr val="tx2">
                    <a:lumMod val="75000"/>
                  </a:schemeClr>
                </a:solidFill>
              </a:rPr>
              <a:t> στο κινητό </a:t>
            </a:r>
            <a:r>
              <a:rPr lang="en-US" sz="1600" b="1" dirty="0">
                <a:solidFill>
                  <a:schemeClr val="tx2">
                    <a:lumMod val="75000"/>
                  </a:schemeClr>
                </a:solidFill>
              </a:rPr>
              <a:t>QR</a:t>
            </a:r>
            <a:r>
              <a:rPr lang="en-US" sz="1600" dirty="0">
                <a:solidFill>
                  <a:schemeClr val="tx2">
                    <a:lumMod val="75000"/>
                  </a:schemeClr>
                </a:solidFill>
              </a:rPr>
              <a:t> και </a:t>
            </a:r>
            <a:r>
              <a:rPr lang="el-GR" sz="1600" dirty="0">
                <a:solidFill>
                  <a:schemeClr val="tx2">
                    <a:lumMod val="75000"/>
                  </a:schemeClr>
                </a:solidFill>
              </a:rPr>
              <a:t>παραλαμβάνει</a:t>
            </a:r>
            <a:r>
              <a:rPr lang="en-US" sz="1600" dirty="0">
                <a:solidFill>
                  <a:schemeClr val="tx2">
                    <a:lumMod val="75000"/>
                  </a:schemeClr>
                </a:solidFill>
              </a:rPr>
              <a:t> την έτοιμη </a:t>
            </a:r>
            <a:r>
              <a:rPr lang="el-GR" sz="1600" dirty="0">
                <a:solidFill>
                  <a:schemeClr val="tx2">
                    <a:lumMod val="75000"/>
                  </a:schemeClr>
                </a:solidFill>
              </a:rPr>
              <a:t>τσάντα</a:t>
            </a:r>
            <a:r>
              <a:rPr lang="en-US" sz="1600" dirty="0">
                <a:solidFill>
                  <a:schemeClr val="tx2">
                    <a:lumMod val="75000"/>
                  </a:schemeClr>
                </a:solidFill>
              </a:rPr>
              <a:t> προϊόντων γρήγορα, χωρίς να ψάχνει στους διαδρόμους</a:t>
            </a:r>
            <a:r>
              <a:rPr lang="en-US" sz="1600" dirty="0">
                <a:solidFill>
                  <a:schemeClr val="tx2"/>
                </a:solidFill>
              </a:rPr>
              <a:t>.</a:t>
            </a:r>
            <a:endParaRPr lang="el-GR" sz="1600" dirty="0">
              <a:solidFill>
                <a:schemeClr val="tx2"/>
              </a:solidFill>
            </a:endParaRPr>
          </a:p>
          <a:p>
            <a:pPr marL="114300" algn="just">
              <a:lnSpc>
                <a:spcPct val="90000"/>
              </a:lnSpc>
              <a:spcAft>
                <a:spcPts val="600"/>
              </a:spcAft>
            </a:pPr>
            <a:endParaRPr lang="en-US" sz="1600" b="1" dirty="0">
              <a:solidFill>
                <a:schemeClr val="tx2">
                  <a:lumMod val="75000"/>
                </a:schemeClr>
              </a:solidFill>
            </a:endParaRPr>
          </a:p>
        </p:txBody>
      </p:sp>
      <p:sp>
        <p:nvSpPr>
          <p:cNvPr id="18" name="TextBox 2">
            <a:extLst>
              <a:ext uri="{FF2B5EF4-FFF2-40B4-BE49-F238E27FC236}">
                <a16:creationId xmlns:a16="http://schemas.microsoft.com/office/drawing/2014/main" id="{15BFE1D4-59E4-3FB3-AD8B-8392B777DDD8}"/>
              </a:ext>
            </a:extLst>
          </p:cNvPr>
          <p:cNvSpPr txBox="1"/>
          <p:nvPr/>
        </p:nvSpPr>
        <p:spPr>
          <a:xfrm>
            <a:off x="4386683" y="-183967"/>
            <a:ext cx="3713260" cy="1033681"/>
          </a:xfrm>
          <a:prstGeom prst="rect">
            <a:avLst/>
          </a:prstGeom>
        </p:spPr>
        <p:txBody>
          <a:bodyPr wrap="square" lIns="0" tIns="0" rIns="0" bIns="0" rtlCol="0" anchor="t">
            <a:spAutoFit/>
          </a:bodyPr>
          <a:lstStyle/>
          <a:p>
            <a:pPr algn="ctr">
              <a:lnSpc>
                <a:spcPts val="9360"/>
              </a:lnSpc>
            </a:pPr>
            <a:r>
              <a:rPr lang="el-GR" sz="2800" b="1" dirty="0">
                <a:solidFill>
                  <a:schemeClr val="bg1"/>
                </a:solidFill>
                <a:sym typeface="Glacial Indifference Bold"/>
              </a:rPr>
              <a:t>1. </a:t>
            </a:r>
            <a:r>
              <a:rPr lang="en-US" sz="2800" b="1" dirty="0">
                <a:solidFill>
                  <a:schemeClr val="bg1"/>
                </a:solidFill>
                <a:sym typeface="Glacial Indifference Bold"/>
              </a:rPr>
              <a:t>ΠΕΡΙΛΗΨΗ</a:t>
            </a:r>
            <a:endParaRPr lang="en-US" sz="2800" b="1" dirty="0">
              <a:solidFill>
                <a:schemeClr val="bg1"/>
              </a:solidFill>
              <a:sym typeface="DM Sans Bold"/>
            </a:endParaRPr>
          </a:p>
        </p:txBody>
      </p:sp>
      <p:sp>
        <p:nvSpPr>
          <p:cNvPr id="2" name="TextBox 1">
            <a:extLst>
              <a:ext uri="{FF2B5EF4-FFF2-40B4-BE49-F238E27FC236}">
                <a16:creationId xmlns:a16="http://schemas.microsoft.com/office/drawing/2014/main" id="{0C6BA615-DAD4-22D8-5C0A-2E65A4F1DF13}"/>
              </a:ext>
            </a:extLst>
          </p:cNvPr>
          <p:cNvSpPr txBox="1"/>
          <p:nvPr/>
        </p:nvSpPr>
        <p:spPr>
          <a:xfrm>
            <a:off x="10683214" y="972470"/>
            <a:ext cx="6253164" cy="8892011"/>
          </a:xfrm>
          <a:prstGeom prst="rect">
            <a:avLst/>
          </a:prstGeom>
        </p:spPr>
        <p:txBody>
          <a:bodyPr vert="horz" lIns="91440" tIns="45720" rIns="91440" bIns="45720" rtlCol="0">
            <a:noAutofit/>
          </a:bodyPr>
          <a:lstStyle/>
          <a:p>
            <a:pPr>
              <a:lnSpc>
                <a:spcPct val="90000"/>
              </a:lnSpc>
              <a:spcBef>
                <a:spcPct val="0"/>
              </a:spcBef>
              <a:spcAft>
                <a:spcPts val="600"/>
              </a:spcAft>
            </a:pPr>
            <a:endParaRPr lang="en-US" sz="2000" dirty="0">
              <a:sym typeface="Glacial Indifference"/>
            </a:endParaRPr>
          </a:p>
        </p:txBody>
      </p:sp>
      <p:sp>
        <p:nvSpPr>
          <p:cNvPr id="22" name="TextBox 21">
            <a:extLst>
              <a:ext uri="{FF2B5EF4-FFF2-40B4-BE49-F238E27FC236}">
                <a16:creationId xmlns:a16="http://schemas.microsoft.com/office/drawing/2014/main" id="{9FCC60C9-F651-597F-4DED-7BCA4F6977B9}"/>
              </a:ext>
            </a:extLst>
          </p:cNvPr>
          <p:cNvSpPr txBox="1"/>
          <p:nvPr/>
        </p:nvSpPr>
        <p:spPr>
          <a:xfrm>
            <a:off x="10837881" y="1597604"/>
            <a:ext cx="5490417" cy="7943713"/>
          </a:xfrm>
          <a:prstGeom prst="rect">
            <a:avLst/>
          </a:prstGeom>
          <a:noFill/>
        </p:spPr>
        <p:txBody>
          <a:bodyPr wrap="square">
            <a:spAutoFit/>
          </a:bodyPr>
          <a:lstStyle/>
          <a:p>
            <a:pPr algn="just">
              <a:lnSpc>
                <a:spcPct val="90000"/>
              </a:lnSpc>
              <a:spcAft>
                <a:spcPts val="600"/>
              </a:spcAft>
            </a:pPr>
            <a:r>
              <a:rPr lang="el-GR" sz="1600" dirty="0">
                <a:solidFill>
                  <a:schemeClr val="tx2">
                    <a:lumMod val="75000"/>
                  </a:schemeClr>
                </a:solidFill>
              </a:rPr>
              <a:t>Το χαμηλό λειτουργικό κόστος και η ψηφιακή φύση της εφαρμογής επιτρέπουν την κλιμάκωση της δραστηριότητας χωρίς αντίστοιχη αύξηση εξόδων.</a:t>
            </a:r>
          </a:p>
          <a:p>
            <a:pPr algn="just">
              <a:lnSpc>
                <a:spcPct val="90000"/>
              </a:lnSpc>
              <a:spcAft>
                <a:spcPts val="600"/>
              </a:spcAft>
            </a:pPr>
            <a:r>
              <a:rPr lang="el-GR" sz="1600" b="1" dirty="0">
                <a:solidFill>
                  <a:schemeClr val="tx2">
                    <a:lumMod val="75000"/>
                  </a:schemeClr>
                </a:solidFill>
              </a:rPr>
              <a:t>Κοινωνικός</a:t>
            </a:r>
            <a:r>
              <a:rPr lang="en-US" sz="1600" b="1" dirty="0">
                <a:solidFill>
                  <a:schemeClr val="tx2">
                    <a:lumMod val="75000"/>
                  </a:schemeClr>
                </a:solidFill>
              </a:rPr>
              <a:t> </a:t>
            </a:r>
            <a:r>
              <a:rPr lang="el-GR" sz="1600" b="1" dirty="0">
                <a:solidFill>
                  <a:schemeClr val="tx2">
                    <a:lumMod val="75000"/>
                  </a:schemeClr>
                </a:solidFill>
              </a:rPr>
              <a:t>αντίκτυπος</a:t>
            </a:r>
            <a:r>
              <a:rPr lang="en-US" sz="1600" b="1" dirty="0">
                <a:solidFill>
                  <a:schemeClr val="tx2">
                    <a:lumMod val="75000"/>
                  </a:schemeClr>
                </a:solidFill>
              </a:rPr>
              <a:t> &amp; </a:t>
            </a:r>
            <a:r>
              <a:rPr lang="en-US" sz="1600" b="1" dirty="0" err="1">
                <a:solidFill>
                  <a:schemeClr val="tx2">
                    <a:lumMod val="75000"/>
                  </a:schemeClr>
                </a:solidFill>
              </a:rPr>
              <a:t>όρ</a:t>
            </a:r>
            <a:r>
              <a:rPr lang="en-US" sz="1600" b="1" dirty="0">
                <a:solidFill>
                  <a:schemeClr val="tx2">
                    <a:lumMod val="75000"/>
                  </a:schemeClr>
                </a:solidFill>
              </a:rPr>
              <a:t>αμα:</a:t>
            </a:r>
            <a:r>
              <a:rPr lang="en-US" sz="1600" dirty="0">
                <a:solidFill>
                  <a:schemeClr val="tx2">
                    <a:lumMod val="75000"/>
                  </a:schemeClr>
                </a:solidFill>
              </a:rPr>
              <a:t> Το BUY AI ενισχύει αυτονομία, προσβασιμότητα και ισότητα στις ψηφιακές υπηρεσίες. Στόχος μας </a:t>
            </a:r>
            <a:r>
              <a:rPr lang="en-US" sz="1600" dirty="0" err="1">
                <a:solidFill>
                  <a:schemeClr val="tx2">
                    <a:lumMod val="75000"/>
                  </a:schemeClr>
                </a:solidFill>
              </a:rPr>
              <a:t>είν</a:t>
            </a:r>
            <a:r>
              <a:rPr lang="en-US" sz="1600" dirty="0">
                <a:solidFill>
                  <a:schemeClr val="tx2">
                    <a:lumMod val="75000"/>
                  </a:schemeClr>
                </a:solidFill>
              </a:rPr>
              <a:t>αι να γίνει ο </a:t>
            </a:r>
            <a:r>
              <a:rPr lang="en-US" sz="1600" b="1" dirty="0">
                <a:solidFill>
                  <a:schemeClr val="tx2">
                    <a:lumMod val="75000"/>
                  </a:schemeClr>
                </a:solidFill>
              </a:rPr>
              <a:t>πρώτος φωνητικός βοηθός αγορών supermarket στην Ελλάδα</a:t>
            </a:r>
            <a:r>
              <a:rPr lang="en-US" sz="1600" dirty="0">
                <a:solidFill>
                  <a:schemeClr val="tx2">
                    <a:lumMod val="75000"/>
                  </a:schemeClr>
                </a:solidFill>
              </a:rPr>
              <a:t>, με μελλοντικές συνεργασίες (API τιμών) και πανελλαδική διάθεση.</a:t>
            </a:r>
          </a:p>
          <a:p>
            <a:pPr algn="just">
              <a:lnSpc>
                <a:spcPct val="90000"/>
              </a:lnSpc>
              <a:spcAft>
                <a:spcPts val="600"/>
              </a:spcAft>
            </a:pPr>
            <a:r>
              <a:rPr lang="en-US" sz="1600" b="1" dirty="0">
                <a:solidFill>
                  <a:schemeClr val="tx2">
                    <a:lumMod val="75000"/>
                  </a:schemeClr>
                </a:solidFill>
              </a:rPr>
              <a:t>BUY AI και </a:t>
            </a:r>
            <a:r>
              <a:rPr lang="el-GR" sz="1600" b="1" dirty="0">
                <a:solidFill>
                  <a:schemeClr val="tx2">
                    <a:lumMod val="75000"/>
                  </a:schemeClr>
                </a:solidFill>
              </a:rPr>
              <a:t>Βιώσιμη</a:t>
            </a:r>
            <a:r>
              <a:rPr lang="en-US" sz="1600" b="1" dirty="0">
                <a:solidFill>
                  <a:schemeClr val="tx2">
                    <a:lumMod val="75000"/>
                  </a:schemeClr>
                </a:solidFill>
              </a:rPr>
              <a:t> </a:t>
            </a:r>
            <a:r>
              <a:rPr lang="el-GR" sz="1600" b="1" dirty="0">
                <a:solidFill>
                  <a:schemeClr val="tx2">
                    <a:lumMod val="75000"/>
                  </a:schemeClr>
                </a:solidFill>
              </a:rPr>
              <a:t>Ανάπτυξη</a:t>
            </a:r>
            <a:r>
              <a:rPr lang="en-US" sz="1600" b="1" dirty="0">
                <a:solidFill>
                  <a:schemeClr val="tx2">
                    <a:lumMod val="75000"/>
                  </a:schemeClr>
                </a:solidFill>
              </a:rPr>
              <a:t>: </a:t>
            </a:r>
            <a:r>
              <a:rPr lang="el-GR" sz="1600" dirty="0">
                <a:solidFill>
                  <a:schemeClr val="tx2">
                    <a:lumMod val="75000"/>
                  </a:schemeClr>
                </a:solidFill>
              </a:rPr>
              <a:t>Το </a:t>
            </a:r>
            <a:r>
              <a:rPr lang="en-US" sz="1600" dirty="0">
                <a:solidFill>
                  <a:schemeClr val="tx2">
                    <a:lumMod val="75000"/>
                  </a:schemeClr>
                </a:solidFill>
              </a:rPr>
              <a:t>BUY AI </a:t>
            </a:r>
            <a:r>
              <a:rPr lang="el-GR" sz="1600" dirty="0">
                <a:solidFill>
                  <a:schemeClr val="tx2">
                    <a:lumMod val="75000"/>
                  </a:schemeClr>
                </a:solidFill>
              </a:rPr>
              <a:t>έχει σχεδιαστεί </a:t>
            </a:r>
            <a:r>
              <a:rPr lang="en-US" sz="1600" dirty="0" err="1">
                <a:solidFill>
                  <a:schemeClr val="tx2">
                    <a:lumMod val="75000"/>
                  </a:schemeClr>
                </a:solidFill>
              </a:rPr>
              <a:t>με</a:t>
            </a:r>
            <a:r>
              <a:rPr lang="en-US" sz="1600" dirty="0">
                <a:solidFill>
                  <a:schemeClr val="tx2">
                    <a:lumMod val="75000"/>
                  </a:schemeClr>
                </a:solidFill>
              </a:rPr>
              <a:t> βάση τις αρχές της βιώσιμης ανάπτυξης, καθώς συνδυάζει κοινωνικό αντίκτυπο (προσβασιμότητα και ισότητα), περιβαλλοντική υπευθυνότητα (eco επιλογές, πράσινες διαδρομές) και οικονομική βιωσιμότητα μέσω χαμηλού κόστους</a:t>
            </a:r>
            <a:r>
              <a:rPr lang="el-GR" sz="1600" dirty="0">
                <a:solidFill>
                  <a:schemeClr val="tx2">
                    <a:lumMod val="75000"/>
                  </a:schemeClr>
                </a:solidFill>
              </a:rPr>
              <a:t> ανα χρήση </a:t>
            </a:r>
            <a:r>
              <a:rPr lang="en-US" sz="1600" dirty="0">
                <a:solidFill>
                  <a:schemeClr val="tx2">
                    <a:lumMod val="75000"/>
                  </a:schemeClr>
                </a:solidFill>
              </a:rPr>
              <a:t> και υπεύθυνου επιχειρηματικού μοντέλου</a:t>
            </a:r>
            <a:endParaRPr lang="el-GR" sz="1600" dirty="0">
              <a:solidFill>
                <a:schemeClr val="tx2">
                  <a:lumMod val="75000"/>
                </a:schemeClr>
              </a:solidFill>
            </a:endParaRPr>
          </a:p>
          <a:p>
            <a:pPr algn="just">
              <a:lnSpc>
                <a:spcPct val="90000"/>
              </a:lnSpc>
              <a:spcAft>
                <a:spcPts val="600"/>
              </a:spcAft>
            </a:pPr>
            <a:endParaRPr lang="en-US" sz="1600" b="1" dirty="0">
              <a:solidFill>
                <a:schemeClr val="tx2">
                  <a:lumMod val="75000"/>
                </a:schemeClr>
              </a:solidFill>
            </a:endParaRPr>
          </a:p>
          <a:p>
            <a:pPr algn="just">
              <a:lnSpc>
                <a:spcPct val="90000"/>
              </a:lnSpc>
              <a:spcAft>
                <a:spcPts val="600"/>
              </a:spcAft>
            </a:pPr>
            <a:r>
              <a:rPr lang="el-GR" sz="1600" b="1" dirty="0">
                <a:solidFill>
                  <a:schemeClr val="tx2">
                    <a:lumMod val="75000"/>
                  </a:schemeClr>
                </a:solidFill>
              </a:rPr>
              <a:t>Το πρόβλημα που λύνουμε:</a:t>
            </a:r>
          </a:p>
          <a:p>
            <a:pPr algn="just">
              <a:lnSpc>
                <a:spcPct val="90000"/>
              </a:lnSpc>
              <a:spcAft>
                <a:spcPts val="600"/>
              </a:spcAft>
            </a:pPr>
            <a:r>
              <a:rPr lang="el-GR" sz="1600" dirty="0">
                <a:solidFill>
                  <a:schemeClr val="tx2">
                    <a:lumMod val="75000"/>
                  </a:schemeClr>
                </a:solidFill>
              </a:rPr>
              <a:t>Στο σύγχρονο περιβάλλον των αγορών supermarket, οι καταναλωτές πρέπει να επεξεργάζονται μεγάλο όγκο</a:t>
            </a:r>
            <a:r>
              <a:rPr lang="en-US" sz="1600" dirty="0">
                <a:solidFill>
                  <a:schemeClr val="tx2">
                    <a:lumMod val="75000"/>
                  </a:schemeClr>
                </a:solidFill>
              </a:rPr>
              <a:t> </a:t>
            </a:r>
            <a:r>
              <a:rPr lang="el-GR" sz="1600" dirty="0">
                <a:solidFill>
                  <a:schemeClr val="tx2">
                    <a:lumMod val="75000"/>
                  </a:schemeClr>
                </a:solidFill>
              </a:rPr>
              <a:t>πληροφοριών σχετικά με συστατικά, διατροφική αξία, τιμές και</a:t>
            </a:r>
            <a:r>
              <a:rPr lang="en-US" sz="1600" dirty="0">
                <a:solidFill>
                  <a:schemeClr val="tx2">
                    <a:lumMod val="75000"/>
                  </a:schemeClr>
                </a:solidFill>
              </a:rPr>
              <a:t> </a:t>
            </a:r>
            <a:r>
              <a:rPr lang="el-GR" sz="1600" dirty="0">
                <a:solidFill>
                  <a:schemeClr val="tx2">
                    <a:lumMod val="75000"/>
                  </a:schemeClr>
                </a:solidFill>
              </a:rPr>
              <a:t>περιβαλλοντικό αποτύπωμα προϊόντων.</a:t>
            </a:r>
            <a:r>
              <a:rPr lang="en-US" sz="1600" dirty="0">
                <a:solidFill>
                  <a:schemeClr val="tx2">
                    <a:lumMod val="75000"/>
                  </a:schemeClr>
                </a:solidFill>
              </a:rPr>
              <a:t> </a:t>
            </a:r>
            <a:r>
              <a:rPr lang="el-GR" sz="1600" dirty="0">
                <a:solidFill>
                  <a:schemeClr val="tx2">
                    <a:lumMod val="75000"/>
                  </a:schemeClr>
                </a:solidFill>
              </a:rPr>
              <a:t>Η πολυπλοκότητα</a:t>
            </a:r>
            <a:r>
              <a:rPr lang="en-US" sz="1600" dirty="0">
                <a:solidFill>
                  <a:schemeClr val="tx2">
                    <a:lumMod val="75000"/>
                  </a:schemeClr>
                </a:solidFill>
              </a:rPr>
              <a:t> </a:t>
            </a:r>
            <a:r>
              <a:rPr lang="el-GR" sz="1600" dirty="0">
                <a:solidFill>
                  <a:schemeClr val="tx2">
                    <a:lumMod val="75000"/>
                  </a:schemeClr>
                </a:solidFill>
              </a:rPr>
              <a:t>αυτή καθιστά δύσκολη τη γρήγορη και σωστή επιλογή προϊόντων, ιδιαίτερα όταν ο στόχος είναι υγιεινές, οικονομικές και βιώσιμες αγορές.</a:t>
            </a:r>
            <a:r>
              <a:rPr lang="en-US" sz="1600" dirty="0">
                <a:solidFill>
                  <a:schemeClr val="tx2">
                    <a:lumMod val="75000"/>
                  </a:schemeClr>
                </a:solidFill>
              </a:rPr>
              <a:t> </a:t>
            </a:r>
            <a:r>
              <a:rPr lang="el-GR" sz="1600" dirty="0">
                <a:solidFill>
                  <a:schemeClr val="tx2">
                    <a:lumMod val="75000"/>
                  </a:schemeClr>
                </a:solidFill>
              </a:rPr>
              <a:t>Υπάρχει λοιπόν ανάγκη για μια απλή, έξυπνη και προσβάσιμη ψηφιακή λύση που καθοδηγεί τον χρήστη κατά τη διαδικασία των αγορών.</a:t>
            </a:r>
          </a:p>
          <a:p>
            <a:pPr algn="just">
              <a:lnSpc>
                <a:spcPct val="90000"/>
              </a:lnSpc>
              <a:spcAft>
                <a:spcPts val="600"/>
              </a:spcAft>
            </a:pPr>
            <a:r>
              <a:rPr lang="el-GR" sz="1600" b="1" dirty="0">
                <a:solidFill>
                  <a:schemeClr val="tx2">
                    <a:lumMod val="75000"/>
                  </a:schemeClr>
                </a:solidFill>
              </a:rPr>
              <a:t>Αγορά–στόχος &amp; ευκαιρία:</a:t>
            </a:r>
          </a:p>
          <a:p>
            <a:pPr algn="just">
              <a:lnSpc>
                <a:spcPct val="90000"/>
              </a:lnSpc>
              <a:spcAft>
                <a:spcPts val="600"/>
              </a:spcAft>
            </a:pPr>
            <a:r>
              <a:rPr lang="el-GR" sz="1600" dirty="0">
                <a:solidFill>
                  <a:schemeClr val="tx2">
                    <a:lumMod val="75000"/>
                  </a:schemeClr>
                </a:solidFill>
              </a:rPr>
              <a:t>ο BUY AI απευθύνεται στο ευρύ καταναλωτικό κοινό που επιθυμεί εύκολες, γρήγορες και έξυπνες αγορές στο supermarket, παρέχοντας εξατομικευμένες προτάσεις με βάση το κόστος, την υγεία και τις διατροφικές ανάγκες, ενώ ταυτόχρονα διευκολύνει χρήστες που χρειάζονται επιπλέον καθοδήγηση κατά τη διαδικασία αγορών</a:t>
            </a:r>
            <a:endParaRPr lang="en-US" sz="1600" dirty="0">
              <a:solidFill>
                <a:schemeClr val="tx2">
                  <a:lumMod val="75000"/>
                </a:schemeClr>
              </a:solidFill>
            </a:endParaRPr>
          </a:p>
        </p:txBody>
      </p:sp>
      <p:sp>
        <p:nvSpPr>
          <p:cNvPr id="3" name="Ορθογώνιο 2">
            <a:extLst>
              <a:ext uri="{FF2B5EF4-FFF2-40B4-BE49-F238E27FC236}">
                <a16:creationId xmlns:a16="http://schemas.microsoft.com/office/drawing/2014/main" id="{404DEB7D-5222-47F8-8950-E2235B8AB967}"/>
              </a:ext>
            </a:extLst>
          </p:cNvPr>
          <p:cNvSpPr/>
          <p:nvPr/>
        </p:nvSpPr>
        <p:spPr>
          <a:xfrm>
            <a:off x="5038618" y="6852608"/>
            <a:ext cx="5039272" cy="2683812"/>
          </a:xfrm>
          <a:prstGeom prst="rect">
            <a:avLst/>
          </a:prstGeom>
        </p:spPr>
        <p:txBody>
          <a:bodyPr wrap="square">
            <a:spAutoFit/>
          </a:bodyPr>
          <a:lstStyle/>
          <a:p>
            <a:pPr marL="114300" algn="just">
              <a:lnSpc>
                <a:spcPct val="90000"/>
              </a:lnSpc>
              <a:spcAft>
                <a:spcPts val="600"/>
              </a:spcAft>
            </a:pPr>
            <a:r>
              <a:rPr lang="el-GR" sz="1600" b="1" dirty="0">
                <a:solidFill>
                  <a:schemeClr val="tx2">
                    <a:lumMod val="75000"/>
                  </a:schemeClr>
                </a:solidFill>
              </a:rPr>
              <a:t>Οικονομικά εικόνα: </a:t>
            </a:r>
            <a:r>
              <a:rPr lang="el-GR" sz="1600" dirty="0">
                <a:solidFill>
                  <a:schemeClr val="tx2">
                    <a:lumMod val="75000"/>
                  </a:schemeClr>
                </a:solidFill>
              </a:rPr>
              <a:t>Το επιχειρηματικό μοντέλο βασίζεται σε μικρή χρέωση ανά χρήση της εφαρμογής, περίπου 0,05 €, η</a:t>
            </a:r>
            <a:r>
              <a:rPr lang="en-US" sz="1600" dirty="0">
                <a:solidFill>
                  <a:schemeClr val="tx2">
                    <a:lumMod val="75000"/>
                  </a:schemeClr>
                </a:solidFill>
              </a:rPr>
              <a:t> </a:t>
            </a:r>
            <a:r>
              <a:rPr lang="el-GR" sz="1600" dirty="0">
                <a:solidFill>
                  <a:schemeClr val="tx2">
                    <a:lumMod val="75000"/>
                  </a:schemeClr>
                </a:solidFill>
              </a:rPr>
              <a:t>οποία μειώνεται έως 0,03 € όσο αυξάνεται ο αριθμός</a:t>
            </a:r>
            <a:r>
              <a:rPr lang="en-US" sz="1600" dirty="0">
                <a:solidFill>
                  <a:schemeClr val="tx2">
                    <a:lumMod val="75000"/>
                  </a:schemeClr>
                </a:solidFill>
              </a:rPr>
              <a:t> </a:t>
            </a:r>
            <a:r>
              <a:rPr lang="el-GR" sz="1600" dirty="0">
                <a:solidFill>
                  <a:schemeClr val="tx2">
                    <a:lumMod val="75000"/>
                  </a:schemeClr>
                </a:solidFill>
              </a:rPr>
              <a:t>χρηστών (κλιμακούμενη χρέωση).</a:t>
            </a:r>
            <a:r>
              <a:rPr lang="en-US" sz="1600" dirty="0">
                <a:solidFill>
                  <a:schemeClr val="tx2">
                    <a:lumMod val="75000"/>
                  </a:schemeClr>
                </a:solidFill>
              </a:rPr>
              <a:t> </a:t>
            </a:r>
            <a:r>
              <a:rPr lang="el-GR" sz="1600" dirty="0">
                <a:solidFill>
                  <a:schemeClr val="tx2">
                    <a:lumMod val="75000"/>
                  </a:schemeClr>
                </a:solidFill>
              </a:rPr>
              <a:t>Με μέσο όρο περίπου 48</a:t>
            </a:r>
            <a:r>
              <a:rPr lang="en-US" sz="1600" dirty="0">
                <a:solidFill>
                  <a:schemeClr val="tx2">
                    <a:lumMod val="75000"/>
                  </a:schemeClr>
                </a:solidFill>
              </a:rPr>
              <a:t> </a:t>
            </a:r>
            <a:r>
              <a:rPr lang="el-GR" sz="1600" dirty="0">
                <a:solidFill>
                  <a:schemeClr val="tx2">
                    <a:lumMod val="75000"/>
                  </a:schemeClr>
                </a:solidFill>
              </a:rPr>
              <a:t>χρήσεις ανά χρήστη τον χρόνο, κάθε χρήστης</a:t>
            </a:r>
            <a:r>
              <a:rPr lang="en-US" sz="1600" dirty="0">
                <a:solidFill>
                  <a:schemeClr val="tx2">
                    <a:lumMod val="75000"/>
                  </a:schemeClr>
                </a:solidFill>
              </a:rPr>
              <a:t> </a:t>
            </a:r>
            <a:r>
              <a:rPr lang="el-GR" sz="1600" dirty="0">
                <a:solidFill>
                  <a:schemeClr val="tx2">
                    <a:lumMod val="75000"/>
                  </a:schemeClr>
                </a:solidFill>
              </a:rPr>
              <a:t>αποφέρει</a:t>
            </a:r>
            <a:r>
              <a:rPr lang="en-US" sz="1600" dirty="0">
                <a:solidFill>
                  <a:schemeClr val="tx2">
                    <a:lumMod val="75000"/>
                  </a:schemeClr>
                </a:solidFill>
              </a:rPr>
              <a:t> </a:t>
            </a:r>
            <a:r>
              <a:rPr lang="el-GR" sz="1600" dirty="0">
                <a:solidFill>
                  <a:schemeClr val="tx2">
                    <a:lumMod val="75000"/>
                  </a:schemeClr>
                </a:solidFill>
              </a:rPr>
              <a:t>περίπου 1,5–2,5 € ετησίως</a:t>
            </a:r>
            <a:endParaRPr lang="en-US" sz="1600" dirty="0">
              <a:solidFill>
                <a:schemeClr val="tx2">
                  <a:lumMod val="75000"/>
                </a:schemeClr>
              </a:solidFill>
            </a:endParaRPr>
          </a:p>
          <a:p>
            <a:pPr marL="114300" algn="just">
              <a:lnSpc>
                <a:spcPct val="90000"/>
              </a:lnSpc>
              <a:spcAft>
                <a:spcPts val="600"/>
              </a:spcAft>
            </a:pPr>
            <a:r>
              <a:rPr lang="el-GR" sz="1600" dirty="0">
                <a:solidFill>
                  <a:schemeClr val="tx2">
                    <a:lumMod val="75000"/>
                  </a:schemeClr>
                </a:solidFill>
              </a:rPr>
              <a:t>.Παρότι το έσοδο ανά χρήστη είναι χαμηλό, το μοντέλο βασίζεται σε μεγάλο αριθμό χρηστών και σε συνεργασίες με supermarkets, που επιτρέπουν την αύξηση των συνολικών εσόδων.</a:t>
            </a:r>
          </a:p>
          <a:p>
            <a:pPr marL="114300" algn="just">
              <a:lnSpc>
                <a:spcPct val="90000"/>
              </a:lnSpc>
              <a:spcAft>
                <a:spcPts val="600"/>
              </a:spcAft>
            </a:pPr>
            <a:endParaRPr lang="en-US" sz="1600" dirty="0">
              <a:solidFill>
                <a:schemeClr val="tx2"/>
              </a:solidFill>
            </a:endParaRPr>
          </a:p>
        </p:txBody>
      </p:sp>
    </p:spTree>
    <p:extLst>
      <p:ext uri="{BB962C8B-B14F-4D97-AF65-F5344CB8AC3E}">
        <p14:creationId xmlns:p14="http://schemas.microsoft.com/office/powerpoint/2010/main" val="1019254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46" name="Group 2">
            <a:extLst>
              <a:ext uri="{FF2B5EF4-FFF2-40B4-BE49-F238E27FC236}">
                <a16:creationId xmlns:a16="http://schemas.microsoft.com/office/drawing/2014/main" id="{2B24D8DF-F884-D803-F945-C2FEF48E8A10}"/>
              </a:ext>
            </a:extLst>
          </p:cNvPr>
          <p:cNvGrpSpPr/>
          <p:nvPr/>
        </p:nvGrpSpPr>
        <p:grpSpPr>
          <a:xfrm>
            <a:off x="-20053" y="-373835"/>
            <a:ext cx="18321811" cy="1643498"/>
            <a:chOff x="-277453" y="-47625"/>
            <a:chExt cx="4858024" cy="938685"/>
          </a:xfrm>
        </p:grpSpPr>
        <p:sp>
          <p:nvSpPr>
            <p:cNvPr id="47" name="Freeform 3">
              <a:extLst>
                <a:ext uri="{FF2B5EF4-FFF2-40B4-BE49-F238E27FC236}">
                  <a16:creationId xmlns:a16="http://schemas.microsoft.com/office/drawing/2014/main" id="{F605185B-7090-A564-28CA-7C7A881DFA74}"/>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48" name="TextBox 4">
              <a:extLst>
                <a:ext uri="{FF2B5EF4-FFF2-40B4-BE49-F238E27FC236}">
                  <a16:creationId xmlns:a16="http://schemas.microsoft.com/office/drawing/2014/main" id="{3534E4BF-72E1-7151-7CD5-5B8773144557}"/>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sp>
        <p:nvSpPr>
          <p:cNvPr id="45" name="TextBox 4">
            <a:extLst>
              <a:ext uri="{FF2B5EF4-FFF2-40B4-BE49-F238E27FC236}">
                <a16:creationId xmlns:a16="http://schemas.microsoft.com/office/drawing/2014/main" id="{E267BA9A-0CFA-C649-D415-27161E8485AA}"/>
              </a:ext>
            </a:extLst>
          </p:cNvPr>
          <p:cNvSpPr txBox="1"/>
          <p:nvPr/>
        </p:nvSpPr>
        <p:spPr>
          <a:xfrm>
            <a:off x="790966" y="153532"/>
            <a:ext cx="15298803" cy="951703"/>
          </a:xfrm>
          <a:prstGeom prst="rect">
            <a:avLst/>
          </a:prstGeom>
        </p:spPr>
        <p:txBody>
          <a:bodyPr lIns="50800" tIns="50800" rIns="50800" bIns="50800" rtlCol="0" anchor="ctr"/>
          <a:lstStyle/>
          <a:p>
            <a:pPr algn="ctr">
              <a:lnSpc>
                <a:spcPts val="3407"/>
              </a:lnSpc>
            </a:pPr>
            <a:endParaRPr/>
          </a:p>
        </p:txBody>
      </p:sp>
      <p:grpSp>
        <p:nvGrpSpPr>
          <p:cNvPr id="33" name="Group 3">
            <a:extLst>
              <a:ext uri="{FF2B5EF4-FFF2-40B4-BE49-F238E27FC236}">
                <a16:creationId xmlns:a16="http://schemas.microsoft.com/office/drawing/2014/main" id="{84B69051-3F1E-67FD-2CA2-9E64F369475B}"/>
              </a:ext>
            </a:extLst>
          </p:cNvPr>
          <p:cNvGrpSpPr/>
          <p:nvPr/>
        </p:nvGrpSpPr>
        <p:grpSpPr>
          <a:xfrm>
            <a:off x="10547082" y="1144432"/>
            <a:ext cx="7436117" cy="9058033"/>
            <a:chOff x="0" y="0"/>
            <a:chExt cx="3402901" cy="1290177"/>
          </a:xfrm>
        </p:grpSpPr>
        <p:sp>
          <p:nvSpPr>
            <p:cNvPr id="34" name="Freeform 4">
              <a:extLst>
                <a:ext uri="{FF2B5EF4-FFF2-40B4-BE49-F238E27FC236}">
                  <a16:creationId xmlns:a16="http://schemas.microsoft.com/office/drawing/2014/main" id="{BD3F3E30-09F1-1D0B-28EA-5E7D4EE3D39D}"/>
                </a:ext>
              </a:extLst>
            </p:cNvPr>
            <p:cNvSpPr/>
            <p:nvPr/>
          </p:nvSpPr>
          <p:spPr>
            <a:xfrm>
              <a:off x="0" y="0"/>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a:p>
          </p:txBody>
        </p:sp>
        <p:sp>
          <p:nvSpPr>
            <p:cNvPr id="35" name="TextBox 5">
              <a:extLst>
                <a:ext uri="{FF2B5EF4-FFF2-40B4-BE49-F238E27FC236}">
                  <a16:creationId xmlns:a16="http://schemas.microsoft.com/office/drawing/2014/main" id="{D66518EA-F2AB-4052-E2BE-9D9A62FD3D65}"/>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grpSp>
        <p:nvGrpSpPr>
          <p:cNvPr id="3" name="Group 3"/>
          <p:cNvGrpSpPr/>
          <p:nvPr/>
        </p:nvGrpSpPr>
        <p:grpSpPr>
          <a:xfrm>
            <a:off x="3227704" y="1117349"/>
            <a:ext cx="7080677" cy="9017032"/>
            <a:chOff x="0" y="0"/>
            <a:chExt cx="3402901" cy="1290177"/>
          </a:xfrm>
        </p:grpSpPr>
        <p:sp>
          <p:nvSpPr>
            <p:cNvPr id="4" name="Freeform 4"/>
            <p:cNvSpPr/>
            <p:nvPr/>
          </p:nvSpPr>
          <p:spPr>
            <a:xfrm>
              <a:off x="0" y="0"/>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a:p>
          </p:txBody>
        </p:sp>
        <p:sp>
          <p:nvSpPr>
            <p:cNvPr id="5" name="TextBox 5"/>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sp>
        <p:nvSpPr>
          <p:cNvPr id="6" name="TextBox 6"/>
          <p:cNvSpPr txBox="1"/>
          <p:nvPr/>
        </p:nvSpPr>
        <p:spPr>
          <a:xfrm>
            <a:off x="3853448" y="1320096"/>
            <a:ext cx="6107060" cy="4816703"/>
          </a:xfrm>
          <a:prstGeom prst="rect">
            <a:avLst/>
          </a:prstGeom>
        </p:spPr>
        <p:txBody>
          <a:bodyPr wrap="square" lIns="0" tIns="0" rIns="0" bIns="0" rtlCol="0" anchor="t">
            <a:spAutoFit/>
          </a:bodyPr>
          <a:lstStyle/>
          <a:p>
            <a:pPr algn="just">
              <a:lnSpc>
                <a:spcPct val="90000"/>
              </a:lnSpc>
              <a:spcAft>
                <a:spcPts val="600"/>
              </a:spcAft>
            </a:pPr>
            <a:r>
              <a:rPr lang="el-GR" sz="1600" b="1" dirty="0">
                <a:solidFill>
                  <a:schemeClr val="tx2">
                    <a:lumMod val="75000"/>
                  </a:schemeClr>
                </a:solidFill>
              </a:rPr>
              <a:t>Αποστολή </a:t>
            </a:r>
            <a:r>
              <a:rPr lang="en-US" sz="1600" b="1" dirty="0">
                <a:solidFill>
                  <a:schemeClr val="tx2">
                    <a:lumMod val="75000"/>
                  </a:schemeClr>
                </a:solidFill>
              </a:rPr>
              <a:t>(Mission)</a:t>
            </a:r>
            <a:endParaRPr lang="en-US" sz="1600" dirty="0">
              <a:solidFill>
                <a:schemeClr val="tx2">
                  <a:lumMod val="75000"/>
                </a:schemeClr>
              </a:solidFill>
            </a:endParaRPr>
          </a:p>
          <a:p>
            <a:pPr indent="-228600" algn="just">
              <a:lnSpc>
                <a:spcPct val="90000"/>
              </a:lnSpc>
              <a:spcAft>
                <a:spcPts val="600"/>
              </a:spcAft>
              <a:buFont typeface="Arial" panose="020B0604020202020204" pitchFamily="34" charset="0"/>
              <a:buChar char="•"/>
            </a:pPr>
            <a:r>
              <a:rPr lang="el-GR" sz="1600" dirty="0">
                <a:solidFill>
                  <a:schemeClr val="tx2">
                    <a:lumMod val="75000"/>
                  </a:schemeClr>
                </a:solidFill>
              </a:rPr>
              <a:t>Να προσφέρουμε έναν απλό, γρήγορο και προσβάσιμο τρόπο αγορών στο supermarket, αξιοποιώντας τη φωνή ως το πιο φυσικό μέσο αλληλεπίδρασης, ώστε όλοι οι καταναλωτές να μπορούν να κάνουν εύκολα και έξυπνα τις αγορές τους.</a:t>
            </a:r>
            <a:endParaRPr lang="en-US" sz="1600" dirty="0">
              <a:solidFill>
                <a:schemeClr val="tx2">
                  <a:lumMod val="75000"/>
                </a:schemeClr>
              </a:solidFill>
            </a:endParaRPr>
          </a:p>
          <a:p>
            <a:pPr algn="just">
              <a:lnSpc>
                <a:spcPct val="90000"/>
              </a:lnSpc>
              <a:spcAft>
                <a:spcPts val="600"/>
              </a:spcAft>
            </a:pPr>
            <a:r>
              <a:rPr lang="el-GR" sz="1600" b="1" dirty="0">
                <a:solidFill>
                  <a:schemeClr val="tx2">
                    <a:lumMod val="75000"/>
                  </a:schemeClr>
                </a:solidFill>
              </a:rPr>
              <a:t>Όρ</a:t>
            </a:r>
            <a:r>
              <a:rPr lang="en-US" sz="1600" b="1" dirty="0">
                <a:solidFill>
                  <a:schemeClr val="tx2">
                    <a:lumMod val="75000"/>
                  </a:schemeClr>
                </a:solidFill>
              </a:rPr>
              <a:t>αμα (Vision)</a:t>
            </a:r>
            <a:endParaRPr lang="en-US" sz="1600" dirty="0">
              <a:solidFill>
                <a:schemeClr val="tx2">
                  <a:lumMod val="75000"/>
                </a:schemeClr>
              </a:solidFill>
            </a:endParaRPr>
          </a:p>
          <a:p>
            <a:pPr indent="-228600" algn="just">
              <a:lnSpc>
                <a:spcPct val="90000"/>
              </a:lnSpc>
              <a:spcAft>
                <a:spcPts val="600"/>
              </a:spcAft>
              <a:buFont typeface="Arial" panose="020B0604020202020204" pitchFamily="34" charset="0"/>
              <a:buChar char="•"/>
            </a:pPr>
            <a:r>
              <a:rPr lang="el-GR" sz="1600" dirty="0">
                <a:solidFill>
                  <a:schemeClr val="tx2">
                    <a:lumMod val="75000"/>
                  </a:schemeClr>
                </a:solidFill>
              </a:rPr>
              <a:t>Να γίνει το BUY AI η κορυφαία ελληνική ψηφιακή λύση για γρήγορες, εύκολες και προσβάσιμες αγορές supermarket και ο πρώτος voice-assistant αγορών στην Ελλάδα.</a:t>
            </a:r>
          </a:p>
          <a:p>
            <a:pPr algn="just">
              <a:lnSpc>
                <a:spcPct val="90000"/>
              </a:lnSpc>
              <a:spcAft>
                <a:spcPts val="600"/>
              </a:spcAft>
            </a:pPr>
            <a:r>
              <a:rPr lang="el-GR" sz="1600" b="1" dirty="0">
                <a:solidFill>
                  <a:schemeClr val="tx2">
                    <a:lumMod val="75000"/>
                  </a:schemeClr>
                </a:solidFill>
              </a:rPr>
              <a:t>Αξίες;:</a:t>
            </a:r>
            <a:endParaRPr lang="en-US" sz="1600" b="1" dirty="0">
              <a:solidFill>
                <a:schemeClr val="tx2">
                  <a:lumMod val="75000"/>
                </a:schemeClr>
              </a:solidFill>
            </a:endParaRPr>
          </a:p>
          <a:p>
            <a:pPr marL="114300" lvl="0">
              <a:lnSpc>
                <a:spcPct val="90000"/>
              </a:lnSpc>
            </a:pPr>
            <a:r>
              <a:rPr lang="el-GR" sz="1600" b="1" dirty="0">
                <a:solidFill>
                  <a:schemeClr val="tx2">
                    <a:lumMod val="75000"/>
                  </a:schemeClr>
                </a:solidFill>
              </a:rPr>
              <a:t>Προσβασιμότητα:</a:t>
            </a:r>
            <a:r>
              <a:rPr lang="el-GR" sz="1600" dirty="0">
                <a:solidFill>
                  <a:schemeClr val="tx2">
                    <a:lumMod val="75000"/>
                  </a:schemeClr>
                </a:solidFill>
              </a:rPr>
              <a:t> Σχεδιασμός για όλους τους καταναλωτές, με απλή και φιλική εμπειρία χρήσης.</a:t>
            </a:r>
            <a:br>
              <a:rPr lang="el-GR" sz="1600" dirty="0">
                <a:solidFill>
                  <a:schemeClr val="tx2">
                    <a:lumMod val="75000"/>
                  </a:schemeClr>
                </a:solidFill>
              </a:rPr>
            </a:br>
            <a:r>
              <a:rPr lang="el-GR" sz="1600" b="1" dirty="0">
                <a:solidFill>
                  <a:schemeClr val="tx2">
                    <a:lumMod val="75000"/>
                  </a:schemeClr>
                </a:solidFill>
              </a:rPr>
              <a:t>Καινοτομία:</a:t>
            </a:r>
            <a:r>
              <a:rPr lang="el-GR" sz="1600" dirty="0">
                <a:solidFill>
                  <a:schemeClr val="tx2">
                    <a:lumMod val="75000"/>
                  </a:schemeClr>
                </a:solidFill>
              </a:rPr>
              <a:t> Voice-first εμπειρία, έξυπνα καλάθια και δείκτες Healthy / Eco.</a:t>
            </a:r>
            <a:br>
              <a:rPr lang="el-GR" sz="1600" dirty="0">
                <a:solidFill>
                  <a:schemeClr val="tx2">
                    <a:lumMod val="75000"/>
                  </a:schemeClr>
                </a:solidFill>
              </a:rPr>
            </a:br>
            <a:r>
              <a:rPr lang="el-GR" sz="1600" b="1" dirty="0">
                <a:solidFill>
                  <a:schemeClr val="tx2">
                    <a:lumMod val="75000"/>
                  </a:schemeClr>
                </a:solidFill>
              </a:rPr>
              <a:t>Απλότητα &amp; Ταχύτητα:</a:t>
            </a:r>
            <a:r>
              <a:rPr lang="el-GR" sz="1600" dirty="0">
                <a:solidFill>
                  <a:schemeClr val="tx2">
                    <a:lumMod val="75000"/>
                  </a:schemeClr>
                </a:solidFill>
              </a:rPr>
              <a:t> Γρήγορες αγορές χωρίς πολύπλοκες διαδικασίες και χωρίς χρόνο για έρευνα αγοράς.</a:t>
            </a:r>
            <a:br>
              <a:rPr lang="el-GR" sz="1600" dirty="0">
                <a:solidFill>
                  <a:schemeClr val="tx2">
                    <a:lumMod val="75000"/>
                  </a:schemeClr>
                </a:solidFill>
              </a:rPr>
            </a:br>
            <a:r>
              <a:rPr lang="el-GR" sz="1600" b="1" dirty="0">
                <a:solidFill>
                  <a:schemeClr val="tx2">
                    <a:lumMod val="75000"/>
                  </a:schemeClr>
                </a:solidFill>
              </a:rPr>
              <a:t>Οικονομία:</a:t>
            </a:r>
            <a:r>
              <a:rPr lang="el-GR" sz="1600" dirty="0">
                <a:solidFill>
                  <a:schemeClr val="tx2">
                    <a:lumMod val="75000"/>
                  </a:schemeClr>
                </a:solidFill>
              </a:rPr>
              <a:t> Χαμηλό λειτουργικό κόστος και μοντέλο πληρωμής ανά χρήση.</a:t>
            </a:r>
            <a:br>
              <a:rPr lang="el-GR" sz="1600" dirty="0">
                <a:solidFill>
                  <a:schemeClr val="tx2">
                    <a:lumMod val="75000"/>
                  </a:schemeClr>
                </a:solidFill>
              </a:rPr>
            </a:br>
            <a:r>
              <a:rPr lang="el-GR" sz="1600" b="1" dirty="0">
                <a:solidFill>
                  <a:schemeClr val="tx2">
                    <a:lumMod val="75000"/>
                  </a:schemeClr>
                </a:solidFill>
              </a:rPr>
              <a:t>Οικολογία:</a:t>
            </a:r>
            <a:r>
              <a:rPr lang="el-GR" sz="1600" dirty="0">
                <a:solidFill>
                  <a:schemeClr val="tx2">
                    <a:lumMod val="75000"/>
                  </a:schemeClr>
                </a:solidFill>
              </a:rPr>
              <a:t> Προώθηση βιώσιμων επιλογών και πράσινων διαδρομών.</a:t>
            </a:r>
            <a:br>
              <a:rPr lang="el-GR" sz="1600" dirty="0">
                <a:solidFill>
                  <a:schemeClr val="tx2">
                    <a:lumMod val="75000"/>
                  </a:schemeClr>
                </a:solidFill>
              </a:rPr>
            </a:br>
            <a:r>
              <a:rPr lang="el-GR" sz="1600" b="1" dirty="0">
                <a:solidFill>
                  <a:schemeClr val="tx2">
                    <a:lumMod val="75000"/>
                  </a:schemeClr>
                </a:solidFill>
              </a:rPr>
              <a:t>Υγεία:</a:t>
            </a:r>
            <a:r>
              <a:rPr lang="el-GR" sz="1600" dirty="0">
                <a:solidFill>
                  <a:schemeClr val="tx2">
                    <a:lumMod val="75000"/>
                  </a:schemeClr>
                </a:solidFill>
              </a:rPr>
              <a:t> Υποστήριξη καλύτερων διατροφικών επιλογών με απλό τρόπο.</a:t>
            </a:r>
            <a:endParaRPr lang="en-US" sz="2000" dirty="0">
              <a:solidFill>
                <a:schemeClr val="tx2">
                  <a:lumMod val="75000"/>
                </a:schemeClr>
              </a:solidFill>
            </a:endParaRPr>
          </a:p>
        </p:txBody>
      </p:sp>
      <p:grpSp>
        <p:nvGrpSpPr>
          <p:cNvPr id="7" name="Group 7"/>
          <p:cNvGrpSpPr/>
          <p:nvPr/>
        </p:nvGrpSpPr>
        <p:grpSpPr>
          <a:xfrm>
            <a:off x="-1080239" y="-482548"/>
            <a:ext cx="3765453" cy="368265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47A1"/>
            </a:solidFill>
          </p:spPr>
          <p:txBody>
            <a:bodyPr/>
            <a:lstStyle/>
            <a:p>
              <a:endParaRPr lang="en-US"/>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0" name="Group 10"/>
          <p:cNvGrpSpPr/>
          <p:nvPr/>
        </p:nvGrpSpPr>
        <p:grpSpPr>
          <a:xfrm>
            <a:off x="675992" y="1074230"/>
            <a:ext cx="1198106" cy="119810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a:p>
          </p:txBody>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3" name="Group 13"/>
          <p:cNvGrpSpPr/>
          <p:nvPr/>
        </p:nvGrpSpPr>
        <p:grpSpPr>
          <a:xfrm>
            <a:off x="-467809" y="5907060"/>
            <a:ext cx="4126896" cy="414302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33350" cap="sq">
              <a:solidFill>
                <a:srgbClr val="0E47A1"/>
              </a:solidFill>
              <a:prstDash val="solid"/>
              <a:miter/>
            </a:ln>
          </p:spPr>
          <p:txBody>
            <a:bodyPr/>
            <a:lstStyle/>
            <a:p>
              <a:endParaRPr lang="en-US"/>
            </a:p>
          </p:txBody>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8" name="Group 18"/>
          <p:cNvGrpSpPr/>
          <p:nvPr/>
        </p:nvGrpSpPr>
        <p:grpSpPr>
          <a:xfrm>
            <a:off x="17232200" y="9073314"/>
            <a:ext cx="1419911" cy="141991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0" name="TextBox 20"/>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02</a:t>
              </a:r>
            </a:p>
          </p:txBody>
        </p:sp>
      </p:grpSp>
      <p:pic>
        <p:nvPicPr>
          <p:cNvPr id="29" name="Picture 28">
            <a:extLst>
              <a:ext uri="{FF2B5EF4-FFF2-40B4-BE49-F238E27FC236}">
                <a16:creationId xmlns:a16="http://schemas.microsoft.com/office/drawing/2014/main" id="{96E9DC19-2E87-0940-569D-96D1FC3829AD}"/>
              </a:ext>
            </a:extLst>
          </p:cNvPr>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4445" t="12714" r="2254" b="24074"/>
          <a:stretch>
            <a:fillRect/>
          </a:stretch>
        </p:blipFill>
        <p:spPr>
          <a:xfrm>
            <a:off x="-400573" y="5907060"/>
            <a:ext cx="4059660" cy="4125637"/>
          </a:xfrm>
          <a:prstGeom prst="rect">
            <a:avLst/>
          </a:prstGeom>
        </p:spPr>
      </p:pic>
      <p:sp>
        <p:nvSpPr>
          <p:cNvPr id="27" name="TextBox 26">
            <a:extLst>
              <a:ext uri="{FF2B5EF4-FFF2-40B4-BE49-F238E27FC236}">
                <a16:creationId xmlns:a16="http://schemas.microsoft.com/office/drawing/2014/main" id="{B3521E50-7D56-6A55-EAEF-B22A658E41D6}"/>
              </a:ext>
            </a:extLst>
          </p:cNvPr>
          <p:cNvSpPr txBox="1"/>
          <p:nvPr/>
        </p:nvSpPr>
        <p:spPr>
          <a:xfrm>
            <a:off x="3846577" y="6136799"/>
            <a:ext cx="6164709" cy="3520964"/>
          </a:xfrm>
          <a:prstGeom prst="rect">
            <a:avLst/>
          </a:prstGeom>
          <a:noFill/>
        </p:spPr>
        <p:txBody>
          <a:bodyPr wrap="square">
            <a:spAutoFit/>
          </a:bodyPr>
          <a:lstStyle/>
          <a:p>
            <a:pPr algn="just">
              <a:lnSpc>
                <a:spcPct val="90000"/>
              </a:lnSpc>
              <a:spcAft>
                <a:spcPts val="600"/>
              </a:spcAft>
            </a:pPr>
            <a:r>
              <a:rPr lang="el-GR" sz="1600" b="1" dirty="0">
                <a:solidFill>
                  <a:schemeClr val="tx2">
                    <a:lumMod val="75000"/>
                  </a:schemeClr>
                </a:solidFill>
              </a:rPr>
              <a:t>Γιατί</a:t>
            </a:r>
            <a:r>
              <a:rPr lang="en-US" sz="1600" b="1" dirty="0">
                <a:solidFill>
                  <a:schemeClr val="tx2">
                    <a:lumMod val="75000"/>
                  </a:schemeClr>
                </a:solidFill>
              </a:rPr>
              <a:t> δημιουργήθηκε το BUY AI</a:t>
            </a:r>
            <a:endParaRPr lang="el-GR" sz="1600" b="1" dirty="0">
              <a:solidFill>
                <a:schemeClr val="tx2">
                  <a:lumMod val="75000"/>
                </a:schemeClr>
              </a:solidFill>
            </a:endParaRPr>
          </a:p>
          <a:p>
            <a:pPr algn="just">
              <a:lnSpc>
                <a:spcPct val="90000"/>
              </a:lnSpc>
              <a:spcAft>
                <a:spcPts val="600"/>
              </a:spcAft>
            </a:pPr>
            <a:r>
              <a:rPr lang="el-GR" sz="1600" dirty="0">
                <a:solidFill>
                  <a:schemeClr val="tx2">
                    <a:lumMod val="75000"/>
                  </a:schemeClr>
                </a:solidFill>
              </a:rPr>
              <a:t>Η ιδέα του BUY AI προέκυψε από έρευνα σε supermarket και προσωπικές εμπειρίες, όπου διαπιστώσαμε ότι πολλοί καταναλωτές δυσκολεύονται να κάνουν γρήγορα τις αγορές τους, ιδιαίτερα ηλικιωμένοι και άτομα με προβλήματα όρασης. Δημιουργήσαμε μια εφαρμογή με φωνητική καθοδήγηση που κάνει τις αγορές πιο εύκολες για όλους.</a:t>
            </a:r>
            <a:r>
              <a:rPr lang="el-GR" sz="1600" b="1" dirty="0">
                <a:solidFill>
                  <a:schemeClr val="tx2">
                    <a:lumMod val="75000"/>
                  </a:schemeClr>
                </a:solidFill>
              </a:rPr>
              <a:t> </a:t>
            </a:r>
          </a:p>
          <a:p>
            <a:r>
              <a:rPr lang="el-GR" sz="1600" b="1" dirty="0">
                <a:solidFill>
                  <a:schemeClr val="tx2">
                    <a:lumMod val="75000"/>
                  </a:schemeClr>
                </a:solidFill>
              </a:rPr>
              <a:t>Βιώσιμη Ανάπτυξη – People / Planet / Profit</a:t>
            </a:r>
            <a:endParaRPr lang="el-GR" sz="1600" dirty="0">
              <a:solidFill>
                <a:schemeClr val="tx2">
                  <a:lumMod val="75000"/>
                </a:schemeClr>
              </a:solidFill>
            </a:endParaRPr>
          </a:p>
          <a:p>
            <a:r>
              <a:rPr lang="el-GR" sz="1600" b="1" dirty="0">
                <a:solidFill>
                  <a:schemeClr val="tx2">
                    <a:lumMod val="75000"/>
                  </a:schemeClr>
                </a:solidFill>
              </a:rPr>
              <a:t>People:</a:t>
            </a:r>
            <a:r>
              <a:rPr lang="el-GR" sz="1600" dirty="0">
                <a:solidFill>
                  <a:schemeClr val="tx2">
                    <a:lumMod val="75000"/>
                  </a:schemeClr>
                </a:solidFill>
              </a:rPr>
              <a:t> Ευκολότερες αγορές για όλους, με έμφαση σε ηλικιωμένους και ΑμεΑ. </a:t>
            </a:r>
          </a:p>
          <a:p>
            <a:r>
              <a:rPr lang="el-GR" sz="1600" b="1" dirty="0">
                <a:solidFill>
                  <a:schemeClr val="tx2">
                    <a:lumMod val="75000"/>
                  </a:schemeClr>
                </a:solidFill>
              </a:rPr>
              <a:t>Planet:</a:t>
            </a:r>
            <a:r>
              <a:rPr lang="el-GR" sz="1600" dirty="0">
                <a:solidFill>
                  <a:schemeClr val="tx2">
                    <a:lumMod val="75000"/>
                  </a:schemeClr>
                </a:solidFill>
              </a:rPr>
              <a:t> Eco επιλογές και προτάσεις με μικρότερο περιβαλλοντικό αποτύπωμα. </a:t>
            </a:r>
          </a:p>
          <a:p>
            <a:r>
              <a:rPr lang="el-GR" sz="1600" b="1" dirty="0">
                <a:solidFill>
                  <a:schemeClr val="tx2">
                    <a:lumMod val="75000"/>
                  </a:schemeClr>
                </a:solidFill>
              </a:rPr>
              <a:t>Profit:</a:t>
            </a:r>
            <a:r>
              <a:rPr lang="el-GR" sz="1600" dirty="0">
                <a:solidFill>
                  <a:schemeClr val="tx2">
                    <a:lumMod val="75000"/>
                  </a:schemeClr>
                </a:solidFill>
              </a:rPr>
              <a:t> Χαμηλό λειτουργικό κόστος και δυνατότητα ανάπτυξης χωρίς μεγάλη αύξηση εξόδων.</a:t>
            </a:r>
          </a:p>
        </p:txBody>
      </p:sp>
      <p:grpSp>
        <p:nvGrpSpPr>
          <p:cNvPr id="40" name="Group 2">
            <a:extLst>
              <a:ext uri="{FF2B5EF4-FFF2-40B4-BE49-F238E27FC236}">
                <a16:creationId xmlns:a16="http://schemas.microsoft.com/office/drawing/2014/main" id="{AB55B6D0-26C1-8610-3BE2-33FA36E9D8C2}"/>
              </a:ext>
            </a:extLst>
          </p:cNvPr>
          <p:cNvGrpSpPr/>
          <p:nvPr/>
        </p:nvGrpSpPr>
        <p:grpSpPr>
          <a:xfrm>
            <a:off x="-50061" y="-822345"/>
            <a:ext cx="18445310" cy="1643498"/>
            <a:chOff x="-269003" y="-47625"/>
            <a:chExt cx="4858024" cy="938685"/>
          </a:xfrm>
        </p:grpSpPr>
        <p:sp>
          <p:nvSpPr>
            <p:cNvPr id="41" name="Freeform 3">
              <a:extLst>
                <a:ext uri="{FF2B5EF4-FFF2-40B4-BE49-F238E27FC236}">
                  <a16:creationId xmlns:a16="http://schemas.microsoft.com/office/drawing/2014/main" id="{40765419-959A-2B62-11F6-DBF13355A791}"/>
                </a:ext>
              </a:extLst>
            </p:cNvPr>
            <p:cNvSpPr/>
            <p:nvPr/>
          </p:nvSpPr>
          <p:spPr>
            <a:xfrm>
              <a:off x="-26900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42" name="TextBox 4">
              <a:extLst>
                <a:ext uri="{FF2B5EF4-FFF2-40B4-BE49-F238E27FC236}">
                  <a16:creationId xmlns:a16="http://schemas.microsoft.com/office/drawing/2014/main" id="{13D65AFD-284B-DD64-2535-46D8BB803864}"/>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sp>
        <p:nvSpPr>
          <p:cNvPr id="2" name="TextBox 2"/>
          <p:cNvSpPr txBox="1"/>
          <p:nvPr/>
        </p:nvSpPr>
        <p:spPr>
          <a:xfrm>
            <a:off x="3540063" y="396083"/>
            <a:ext cx="8519292" cy="387798"/>
          </a:xfrm>
          <a:prstGeom prst="rect">
            <a:avLst/>
          </a:prstGeom>
        </p:spPr>
        <p:txBody>
          <a:bodyPr lIns="0" tIns="0" rIns="0" bIns="0" rtlCol="0" anchor="t">
            <a:spAutoFit/>
          </a:bodyPr>
          <a:lstStyle/>
          <a:p>
            <a:pPr>
              <a:lnSpc>
                <a:spcPct val="90000"/>
              </a:lnSpc>
              <a:spcBef>
                <a:spcPct val="0"/>
              </a:spcBef>
              <a:spcAft>
                <a:spcPts val="600"/>
              </a:spcAft>
            </a:pPr>
            <a:r>
              <a:rPr lang="el-GR" sz="2800" b="1" dirty="0">
                <a:solidFill>
                  <a:schemeClr val="bg1"/>
                </a:solidFill>
                <a:sym typeface="Glacial Indifference Bold"/>
              </a:rPr>
              <a:t>2. ΕΠΙΣΚΟΠΗΣΗ ΤΗΣ ΕΠΙΧΕΙΡΗΣΗΣ</a:t>
            </a:r>
          </a:p>
        </p:txBody>
      </p:sp>
      <p:sp>
        <p:nvSpPr>
          <p:cNvPr id="16" name="TextBox 2">
            <a:extLst>
              <a:ext uri="{FF2B5EF4-FFF2-40B4-BE49-F238E27FC236}">
                <a16:creationId xmlns:a16="http://schemas.microsoft.com/office/drawing/2014/main" id="{E08CA900-5F82-F29D-4EA9-B8E4B08C9589}"/>
              </a:ext>
            </a:extLst>
          </p:cNvPr>
          <p:cNvSpPr txBox="1"/>
          <p:nvPr/>
        </p:nvSpPr>
        <p:spPr>
          <a:xfrm>
            <a:off x="10912225" y="383505"/>
            <a:ext cx="8873057" cy="430887"/>
          </a:xfrm>
          <a:prstGeom prst="rect">
            <a:avLst/>
          </a:prstGeom>
        </p:spPr>
        <p:txBody>
          <a:bodyPr wrap="square" lIns="0" tIns="0" rIns="0" bIns="0" rtlCol="0" anchor="t">
            <a:spAutoFit/>
          </a:bodyPr>
          <a:lstStyle/>
          <a:p>
            <a:r>
              <a:rPr lang="el-GR" sz="2800" b="1" dirty="0">
                <a:solidFill>
                  <a:schemeClr val="bg1"/>
                </a:solidFill>
              </a:rPr>
              <a:t>3. Η ΛΥΣΗ (ΠΡΟΪΟΝ / ΥΠΗΡΕΣΙΑ)</a:t>
            </a:r>
          </a:p>
        </p:txBody>
      </p:sp>
      <p:sp>
        <p:nvSpPr>
          <p:cNvPr id="17" name="TextBox 16">
            <a:extLst>
              <a:ext uri="{FF2B5EF4-FFF2-40B4-BE49-F238E27FC236}">
                <a16:creationId xmlns:a16="http://schemas.microsoft.com/office/drawing/2014/main" id="{FFF09459-B2DD-83F6-4CB4-E122A7094912}"/>
              </a:ext>
            </a:extLst>
          </p:cNvPr>
          <p:cNvSpPr txBox="1"/>
          <p:nvPr/>
        </p:nvSpPr>
        <p:spPr>
          <a:xfrm>
            <a:off x="10908925" y="1353047"/>
            <a:ext cx="6771401" cy="8597225"/>
          </a:xfrm>
          <a:prstGeom prst="rect">
            <a:avLst/>
          </a:prstGeom>
          <a:noFill/>
        </p:spPr>
        <p:txBody>
          <a:bodyPr wrap="square">
            <a:spAutoFit/>
          </a:bodyPr>
          <a:lstStyle/>
          <a:p>
            <a:r>
              <a:rPr lang="el-GR" sz="1600" b="1" dirty="0">
                <a:solidFill>
                  <a:schemeClr val="tx2">
                    <a:lumMod val="75000"/>
                  </a:schemeClr>
                </a:solidFill>
              </a:rPr>
              <a:t>Πώς λειτουργεί (voice-first εμπειρία)</a:t>
            </a:r>
          </a:p>
          <a:p>
            <a:r>
              <a:rPr lang="el-GR" sz="1600" dirty="0">
                <a:solidFill>
                  <a:schemeClr val="tx2">
                    <a:lumMod val="75000"/>
                  </a:schemeClr>
                </a:solidFill>
              </a:rPr>
              <a:t>Ο χρήστης μιλάει στην εφαρμογή, π.χ. «φτιάξε μου το πιο οικονομικό καλάθι», «θέλω vegan επιλογές», «βρες κοντινό supermarket».</a:t>
            </a:r>
            <a:br>
              <a:rPr lang="el-GR" sz="1600" dirty="0">
                <a:solidFill>
                  <a:schemeClr val="tx2">
                    <a:lumMod val="75000"/>
                  </a:schemeClr>
                </a:solidFill>
              </a:rPr>
            </a:br>
            <a:r>
              <a:rPr lang="el-GR" sz="1600" dirty="0">
                <a:solidFill>
                  <a:schemeClr val="tx2">
                    <a:lumMod val="75000"/>
                  </a:schemeClr>
                </a:solidFill>
              </a:rPr>
              <a:t>Η εφαρμογή απαντά, προτείνει προϊόντα, ζητά επιβεβαίωση και καθοδηγεί τον χρήστη βήμα-βήμα με ηχητική υποστήριξη, προσφέροντας μια γρήγορη και απλή εμπειρία αγορών.</a:t>
            </a:r>
            <a:endParaRPr lang="en-US" sz="1600" dirty="0">
              <a:solidFill>
                <a:schemeClr val="tx2">
                  <a:lumMod val="75000"/>
                </a:schemeClr>
              </a:solidFill>
            </a:endParaRPr>
          </a:p>
          <a:p>
            <a:pPr algn="just"/>
            <a:r>
              <a:rPr lang="el-GR" sz="1600" b="1" dirty="0">
                <a:solidFill>
                  <a:schemeClr val="tx2">
                    <a:lumMod val="75000"/>
                  </a:schemeClr>
                </a:solidFill>
              </a:rPr>
              <a:t>Κύρια χαρακτηριστικά</a:t>
            </a:r>
            <a:endParaRPr lang="en-US" sz="1600" b="1" dirty="0">
              <a:solidFill>
                <a:schemeClr val="tx2">
                  <a:lumMod val="75000"/>
                </a:schemeClr>
              </a:solidFill>
            </a:endParaRPr>
          </a:p>
          <a:p>
            <a:pPr algn="just"/>
            <a:r>
              <a:rPr lang="el-GR" sz="1600" b="1" dirty="0">
                <a:solidFill>
                  <a:schemeClr val="tx2">
                    <a:lumMod val="75000"/>
                  </a:schemeClr>
                </a:solidFill>
              </a:rPr>
              <a:t>Προσωποποιημένος φωνητικός βοηθός (Babi)</a:t>
            </a:r>
          </a:p>
          <a:p>
            <a:pPr algn="just"/>
            <a:r>
              <a:rPr lang="el-GR" sz="1600" dirty="0">
                <a:solidFill>
                  <a:schemeClr val="tx2">
                    <a:lumMod val="75000"/>
                  </a:schemeClr>
                </a:solidFill>
              </a:rPr>
              <a:t>Το BUY AI ενσωματώνει τον Babi, έναν φιλικό φωνητικό βοηθό που προσφέρει προσωποποιημένη εμπειρία αγορών. Αναγνωρίζει προτιμήσεις, θυμάται συχνές επιλογές και καθοδηγεί τον χρήστη σε οικονομικές, υγιεινές και οικολογικές αγορές, μειώνοντας την πολυπλοκότητα της διαδικασίας.</a:t>
            </a:r>
          </a:p>
          <a:p>
            <a:pPr algn="just"/>
            <a:r>
              <a:rPr lang="el-GR" sz="1600" b="1" dirty="0">
                <a:solidFill>
                  <a:schemeClr val="tx2">
                    <a:lumMod val="75000"/>
                  </a:schemeClr>
                </a:solidFill>
              </a:rPr>
              <a:t>Ειδικές διατροφικές ανάγκες</a:t>
            </a:r>
          </a:p>
          <a:p>
            <a:pPr algn="just"/>
            <a:r>
              <a:rPr lang="el-GR" sz="1600" dirty="0">
                <a:solidFill>
                  <a:schemeClr val="tx2">
                    <a:lumMod val="75000"/>
                  </a:schemeClr>
                </a:solidFill>
              </a:rPr>
              <a:t>Υποστήριξη επιλογών όπως Vegan, Gluten-free, Lactose-free και Low-GI, με εξατομικευμένες προτάσεις ανάλογα με τις ανάγκες του χρήστη.</a:t>
            </a:r>
          </a:p>
          <a:p>
            <a:pPr algn="just"/>
            <a:r>
              <a:rPr lang="el-GR" sz="1600" b="1" dirty="0">
                <a:solidFill>
                  <a:schemeClr val="tx2">
                    <a:lumMod val="75000"/>
                  </a:schemeClr>
                </a:solidFill>
              </a:rPr>
              <a:t>Healthy &amp; Eco Score</a:t>
            </a:r>
          </a:p>
          <a:p>
            <a:pPr algn="just"/>
            <a:r>
              <a:rPr lang="el-GR" sz="1600" dirty="0">
                <a:solidFill>
                  <a:schemeClr val="tx2">
                    <a:lumMod val="75000"/>
                  </a:schemeClr>
                </a:solidFill>
              </a:rPr>
              <a:t>Δύο απλοί δείκτες που μετατρέπουν σύνθετες πληροφορίες (συστατικά, θρεπτικά στοιχεία, συσκευασία, προέλευση) σε εύκολη βαθμολογία για γρήγορη και σωστή επιλογή προϊόντων.</a:t>
            </a:r>
          </a:p>
          <a:p>
            <a:pPr algn="just"/>
            <a:r>
              <a:rPr lang="el-GR" sz="1600" b="1" dirty="0">
                <a:solidFill>
                  <a:schemeClr val="tx2">
                    <a:lumMod val="75000"/>
                  </a:schemeClr>
                </a:solidFill>
              </a:rPr>
              <a:t>Πλησιέστερο supermarket &amp; πράσινες διαδρομές</a:t>
            </a:r>
          </a:p>
          <a:p>
            <a:pPr algn="just"/>
            <a:r>
              <a:rPr lang="el-GR" sz="1600" dirty="0">
                <a:solidFill>
                  <a:schemeClr val="tx2">
                    <a:lumMod val="75000"/>
                  </a:schemeClr>
                </a:solidFill>
              </a:rPr>
              <a:t>Φωνητική ενημέρωση για κοντινά καταστήματα, απόσταση και προτεινόμενη διαδρομή, με επιλογές μετακίνησης με μικρότερο περιβαλλοντικό αποτύπωμα.</a:t>
            </a:r>
          </a:p>
          <a:p>
            <a:pPr algn="just"/>
            <a:r>
              <a:rPr lang="el-GR" sz="1600" b="1" dirty="0">
                <a:solidFill>
                  <a:schemeClr val="tx2">
                    <a:lumMod val="75000"/>
                  </a:schemeClr>
                </a:solidFill>
              </a:rPr>
              <a:t>Άμεση παραλαβή με QR Code</a:t>
            </a:r>
          </a:p>
          <a:p>
            <a:pPr algn="just"/>
            <a:r>
              <a:rPr lang="el-GR" sz="1600" dirty="0">
                <a:solidFill>
                  <a:schemeClr val="tx2">
                    <a:lumMod val="75000"/>
                  </a:schemeClr>
                </a:solidFill>
              </a:rPr>
              <a:t>Με την ολοκλήρωση της παραγγελίας, ο χρήστης λαμβάνει QR code και παραλαμβάνει έτοιμη την παραγγελία του από το supermarket, χωρίς καθυστερήσεις.</a:t>
            </a:r>
          </a:p>
          <a:p>
            <a:pPr algn="just">
              <a:spcAft>
                <a:spcPts val="800"/>
              </a:spcAft>
              <a:buNone/>
            </a:pPr>
            <a:r>
              <a:rPr lang="el-GR" sz="1600" b="1" dirty="0">
                <a:solidFill>
                  <a:schemeClr val="tx2">
                    <a:lumMod val="75000"/>
                  </a:schemeClr>
                </a:solidFill>
              </a:rPr>
              <a:t>Βιωσιμότητα &amp; Στόχοι Βιώσιμης Ανάπτυξης (</a:t>
            </a:r>
            <a:r>
              <a:rPr lang="en-US" sz="1600" b="1" dirty="0">
                <a:solidFill>
                  <a:schemeClr val="tx2">
                    <a:lumMod val="75000"/>
                  </a:schemeClr>
                </a:solidFill>
              </a:rPr>
              <a:t>SDGs</a:t>
            </a:r>
          </a:p>
          <a:p>
            <a:pPr algn="just"/>
            <a:r>
              <a:rPr lang="el-GR" sz="1600" dirty="0">
                <a:solidFill>
                  <a:schemeClr val="tx2">
                    <a:lumMod val="75000"/>
                  </a:schemeClr>
                </a:solidFill>
              </a:rPr>
              <a:t>Το BUY AI ευθυγραμμίζεται με βασικούς Στόχους Βιώσιμης Ανάπτυξης του ΟΗΕ:</a:t>
            </a:r>
          </a:p>
          <a:p>
            <a:r>
              <a:rPr lang="el-GR" sz="1600" b="1" dirty="0">
                <a:solidFill>
                  <a:schemeClr val="tx2">
                    <a:lumMod val="75000"/>
                  </a:schemeClr>
                </a:solidFill>
              </a:rPr>
              <a:t>SDG 3:</a:t>
            </a:r>
            <a:r>
              <a:rPr lang="el-GR" sz="1600" dirty="0">
                <a:solidFill>
                  <a:schemeClr val="tx2">
                    <a:lumMod val="75000"/>
                  </a:schemeClr>
                </a:solidFill>
              </a:rPr>
              <a:t> Υγιεινές επιλογές μέσω Healthy Basket </a:t>
            </a:r>
          </a:p>
          <a:p>
            <a:r>
              <a:rPr lang="el-GR" sz="1600" b="1" dirty="0">
                <a:solidFill>
                  <a:schemeClr val="tx2">
                    <a:lumMod val="75000"/>
                  </a:schemeClr>
                </a:solidFill>
              </a:rPr>
              <a:t>SDG 10:</a:t>
            </a:r>
            <a:r>
              <a:rPr lang="el-GR" sz="1600" dirty="0">
                <a:solidFill>
                  <a:schemeClr val="tx2">
                    <a:lumMod val="75000"/>
                  </a:schemeClr>
                </a:solidFill>
              </a:rPr>
              <a:t> Μείωση ψηφιακού αποκλεισμού με voice-first εμπειρία </a:t>
            </a:r>
          </a:p>
          <a:p>
            <a:r>
              <a:rPr lang="el-GR" sz="1600" b="1" dirty="0">
                <a:solidFill>
                  <a:schemeClr val="tx2">
                    <a:lumMod val="75000"/>
                  </a:schemeClr>
                </a:solidFill>
              </a:rPr>
              <a:t>SDG 11:</a:t>
            </a:r>
            <a:r>
              <a:rPr lang="el-GR" sz="1600" dirty="0">
                <a:solidFill>
                  <a:schemeClr val="tx2">
                    <a:lumMod val="75000"/>
                  </a:schemeClr>
                </a:solidFill>
              </a:rPr>
              <a:t> Προώθηση βιώσιμων μετακινήσεων </a:t>
            </a:r>
          </a:p>
          <a:p>
            <a:r>
              <a:rPr lang="el-GR" sz="1600" b="1" dirty="0">
                <a:solidFill>
                  <a:schemeClr val="tx2">
                    <a:lumMod val="75000"/>
                  </a:schemeClr>
                </a:solidFill>
              </a:rPr>
              <a:t>SDG 12:</a:t>
            </a:r>
            <a:r>
              <a:rPr lang="el-GR" sz="1600" dirty="0">
                <a:solidFill>
                  <a:schemeClr val="tx2">
                    <a:lumMod val="75000"/>
                  </a:schemeClr>
                </a:solidFill>
              </a:rPr>
              <a:t> Υπεύθυνη κατανάλωση μέσω Eco Scor</a:t>
            </a:r>
          </a:p>
          <a:p>
            <a:pPr lvl="0" algn="just"/>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a:extLst>
            <a:ext uri="{FF2B5EF4-FFF2-40B4-BE49-F238E27FC236}">
              <a16:creationId xmlns:a16="http://schemas.microsoft.com/office/drawing/2014/main" id="{D30083F8-F50A-B494-229B-38BA0AEC35B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764FEC7-7093-77F1-F93A-4958FB2CF4FF}"/>
              </a:ext>
            </a:extLst>
          </p:cNvPr>
          <p:cNvPicPr>
            <a:picLocks noChangeAspect="1"/>
          </p:cNvPicPr>
          <p:nvPr/>
        </p:nvPicPr>
        <p:blipFill>
          <a:blip r:embed="rId2"/>
          <a:stretch>
            <a:fillRect/>
          </a:stretch>
        </p:blipFill>
        <p:spPr>
          <a:xfrm>
            <a:off x="5049896" y="2026228"/>
            <a:ext cx="12708129" cy="7127182"/>
          </a:xfrm>
          <a:prstGeom prst="rect">
            <a:avLst/>
          </a:prstGeom>
          <a:ln>
            <a:noFill/>
          </a:ln>
          <a:effectLst>
            <a:outerShdw blurRad="292100" dist="139700" dir="2700000" algn="tl" rotWithShape="0">
              <a:srgbClr val="333333">
                <a:alpha val="65000"/>
              </a:srgbClr>
            </a:outerShdw>
          </a:effectLst>
        </p:spPr>
      </p:pic>
      <p:grpSp>
        <p:nvGrpSpPr>
          <p:cNvPr id="59" name="Group 2">
            <a:extLst>
              <a:ext uri="{FF2B5EF4-FFF2-40B4-BE49-F238E27FC236}">
                <a16:creationId xmlns:a16="http://schemas.microsoft.com/office/drawing/2014/main" id="{AEB32435-4825-8A14-740E-EFD5FA519D06}"/>
              </a:ext>
            </a:extLst>
          </p:cNvPr>
          <p:cNvGrpSpPr/>
          <p:nvPr/>
        </p:nvGrpSpPr>
        <p:grpSpPr>
          <a:xfrm>
            <a:off x="0" y="-824586"/>
            <a:ext cx="18238980" cy="1843851"/>
            <a:chOff x="-277453" y="-47625"/>
            <a:chExt cx="4858024" cy="938685"/>
          </a:xfrm>
        </p:grpSpPr>
        <p:sp>
          <p:nvSpPr>
            <p:cNvPr id="60" name="Freeform 3">
              <a:extLst>
                <a:ext uri="{FF2B5EF4-FFF2-40B4-BE49-F238E27FC236}">
                  <a16:creationId xmlns:a16="http://schemas.microsoft.com/office/drawing/2014/main" id="{57F14798-0B25-88ED-20B0-4CD9A321CEAF}"/>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61" name="TextBox 4">
              <a:extLst>
                <a:ext uri="{FF2B5EF4-FFF2-40B4-BE49-F238E27FC236}">
                  <a16:creationId xmlns:a16="http://schemas.microsoft.com/office/drawing/2014/main" id="{0B61633E-35BE-FCF8-17BC-A1DDF2ED5B79}"/>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62" name="Group 2">
            <a:extLst>
              <a:ext uri="{FF2B5EF4-FFF2-40B4-BE49-F238E27FC236}">
                <a16:creationId xmlns:a16="http://schemas.microsoft.com/office/drawing/2014/main" id="{E256E3C0-8E6B-1F39-09FA-B72FDB234AC0}"/>
              </a:ext>
            </a:extLst>
          </p:cNvPr>
          <p:cNvGrpSpPr/>
          <p:nvPr/>
        </p:nvGrpSpPr>
        <p:grpSpPr>
          <a:xfrm>
            <a:off x="-1" y="348010"/>
            <a:ext cx="18372901" cy="1067722"/>
            <a:chOff x="-336636" y="-117942"/>
            <a:chExt cx="4858024" cy="613883"/>
          </a:xfrm>
        </p:grpSpPr>
        <p:sp>
          <p:nvSpPr>
            <p:cNvPr id="63" name="Freeform 3">
              <a:extLst>
                <a:ext uri="{FF2B5EF4-FFF2-40B4-BE49-F238E27FC236}">
                  <a16:creationId xmlns:a16="http://schemas.microsoft.com/office/drawing/2014/main" id="{DC6004DD-3080-B70B-F9B8-489C93C8FF03}"/>
                </a:ext>
              </a:extLst>
            </p:cNvPr>
            <p:cNvSpPr/>
            <p:nvPr/>
          </p:nvSpPr>
          <p:spPr>
            <a:xfrm>
              <a:off x="-336636" y="-117942"/>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64" name="TextBox 4">
              <a:extLst>
                <a:ext uri="{FF2B5EF4-FFF2-40B4-BE49-F238E27FC236}">
                  <a16:creationId xmlns:a16="http://schemas.microsoft.com/office/drawing/2014/main" id="{EC685CE5-2239-4155-9126-B03DB525CD03}"/>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18" name="Group 18">
            <a:extLst>
              <a:ext uri="{FF2B5EF4-FFF2-40B4-BE49-F238E27FC236}">
                <a16:creationId xmlns:a16="http://schemas.microsoft.com/office/drawing/2014/main" id="{29083552-3A89-67FF-4876-F530F59643AA}"/>
              </a:ext>
            </a:extLst>
          </p:cNvPr>
          <p:cNvGrpSpPr/>
          <p:nvPr/>
        </p:nvGrpSpPr>
        <p:grpSpPr>
          <a:xfrm>
            <a:off x="16518607" y="-37723"/>
            <a:ext cx="3228405" cy="3228405"/>
            <a:chOff x="0" y="0"/>
            <a:chExt cx="812800" cy="812800"/>
          </a:xfrm>
        </p:grpSpPr>
        <p:sp>
          <p:nvSpPr>
            <p:cNvPr id="20" name="TextBox 20">
              <a:extLst>
                <a:ext uri="{FF2B5EF4-FFF2-40B4-BE49-F238E27FC236}">
                  <a16:creationId xmlns:a16="http://schemas.microsoft.com/office/drawing/2014/main" id="{36DC3B07-036A-2CEB-4E7C-13D13550F791}"/>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19" name="Freeform 19">
              <a:extLst>
                <a:ext uri="{FF2B5EF4-FFF2-40B4-BE49-F238E27FC236}">
                  <a16:creationId xmlns:a16="http://schemas.microsoft.com/office/drawing/2014/main" id="{13474ACC-E986-2365-20AD-A38A3D913C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grpSp>
      <p:grpSp>
        <p:nvGrpSpPr>
          <p:cNvPr id="21" name="Group 21">
            <a:extLst>
              <a:ext uri="{FF2B5EF4-FFF2-40B4-BE49-F238E27FC236}">
                <a16:creationId xmlns:a16="http://schemas.microsoft.com/office/drawing/2014/main" id="{793677FE-ADD5-DA1C-C2E0-3EF0BE173964}"/>
              </a:ext>
            </a:extLst>
          </p:cNvPr>
          <p:cNvGrpSpPr/>
          <p:nvPr/>
        </p:nvGrpSpPr>
        <p:grpSpPr>
          <a:xfrm>
            <a:off x="430010" y="266700"/>
            <a:ext cx="658368" cy="658368"/>
            <a:chOff x="0" y="0"/>
            <a:chExt cx="812800" cy="812800"/>
          </a:xfrm>
        </p:grpSpPr>
        <p:sp>
          <p:nvSpPr>
            <p:cNvPr id="22" name="Freeform 22">
              <a:extLst>
                <a:ext uri="{FF2B5EF4-FFF2-40B4-BE49-F238E27FC236}">
                  <a16:creationId xmlns:a16="http://schemas.microsoft.com/office/drawing/2014/main" id="{FE2DC299-B5CA-2721-2C7E-FE247C7AC9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a:p>
          </p:txBody>
        </p:sp>
        <p:sp>
          <p:nvSpPr>
            <p:cNvPr id="23" name="TextBox 23">
              <a:extLst>
                <a:ext uri="{FF2B5EF4-FFF2-40B4-BE49-F238E27FC236}">
                  <a16:creationId xmlns:a16="http://schemas.microsoft.com/office/drawing/2014/main" id="{0CE688B3-558E-C431-4058-D42983F12544}"/>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56" name="Group 19">
            <a:extLst>
              <a:ext uri="{FF2B5EF4-FFF2-40B4-BE49-F238E27FC236}">
                <a16:creationId xmlns:a16="http://schemas.microsoft.com/office/drawing/2014/main" id="{A73A5921-4691-E97A-D324-B32A0EB87B8C}"/>
              </a:ext>
            </a:extLst>
          </p:cNvPr>
          <p:cNvGrpSpPr/>
          <p:nvPr/>
        </p:nvGrpSpPr>
        <p:grpSpPr>
          <a:xfrm>
            <a:off x="17158515" y="9172763"/>
            <a:ext cx="1419911" cy="1419911"/>
            <a:chOff x="0" y="0"/>
            <a:chExt cx="812800" cy="812800"/>
          </a:xfrm>
        </p:grpSpPr>
        <p:sp>
          <p:nvSpPr>
            <p:cNvPr id="57" name="Freeform 20">
              <a:extLst>
                <a:ext uri="{FF2B5EF4-FFF2-40B4-BE49-F238E27FC236}">
                  <a16:creationId xmlns:a16="http://schemas.microsoft.com/office/drawing/2014/main" id="{08B3FFEB-BB10-00C5-E584-4856AA07C1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58" name="TextBox 21">
              <a:extLst>
                <a:ext uri="{FF2B5EF4-FFF2-40B4-BE49-F238E27FC236}">
                  <a16:creationId xmlns:a16="http://schemas.microsoft.com/office/drawing/2014/main" id="{AAF3D696-765F-24F9-CB01-59026B18053E}"/>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a:t>
              </a:r>
              <a:r>
                <a:rPr lang="el-GR" sz="2799" dirty="0">
                  <a:solidFill>
                    <a:srgbClr val="191919"/>
                  </a:solidFill>
                  <a:latin typeface="Montserrat"/>
                  <a:ea typeface="Montserrat"/>
                  <a:cs typeface="Montserrat"/>
                  <a:sym typeface="Montserrat"/>
                </a:rPr>
                <a:t>3</a:t>
              </a:r>
              <a:endParaRPr lang="en-US" sz="2799" dirty="0">
                <a:solidFill>
                  <a:srgbClr val="191919"/>
                </a:solidFill>
                <a:latin typeface="Montserrat"/>
                <a:ea typeface="Montserrat"/>
                <a:cs typeface="Montserrat"/>
                <a:sym typeface="Montserrat"/>
              </a:endParaRPr>
            </a:p>
          </p:txBody>
        </p:sp>
      </p:grpSp>
      <p:sp>
        <p:nvSpPr>
          <p:cNvPr id="49" name="TextBox 2">
            <a:extLst>
              <a:ext uri="{FF2B5EF4-FFF2-40B4-BE49-F238E27FC236}">
                <a16:creationId xmlns:a16="http://schemas.microsoft.com/office/drawing/2014/main" id="{8E874E0A-BE45-2913-0BE4-0F5FFD303342}"/>
              </a:ext>
            </a:extLst>
          </p:cNvPr>
          <p:cNvSpPr txBox="1"/>
          <p:nvPr/>
        </p:nvSpPr>
        <p:spPr>
          <a:xfrm>
            <a:off x="1391041" y="412290"/>
            <a:ext cx="8873057" cy="861774"/>
          </a:xfrm>
          <a:prstGeom prst="rect">
            <a:avLst/>
          </a:prstGeom>
        </p:spPr>
        <p:txBody>
          <a:bodyPr wrap="square" lIns="0" tIns="0" rIns="0" bIns="0" rtlCol="0" anchor="t">
            <a:spAutoFit/>
          </a:bodyPr>
          <a:lstStyle/>
          <a:p>
            <a:r>
              <a:rPr lang="el-GR" sz="2800" b="1" dirty="0">
                <a:solidFill>
                  <a:schemeClr val="bg1"/>
                </a:solidFill>
              </a:rPr>
              <a:t>4. ΛΕΙΤΟΥΡΓΙΑ &amp; ΤΕΧΝΟΛΟΓΙΚΗ ΥΠΟΔΟΜΗ</a:t>
            </a:r>
            <a:endParaRPr lang="en-US" sz="2800" b="1" dirty="0">
              <a:solidFill>
                <a:schemeClr val="bg1"/>
              </a:solidFill>
            </a:endParaRPr>
          </a:p>
          <a:p>
            <a:endParaRPr lang="en-US" sz="2800" b="1" dirty="0">
              <a:solidFill>
                <a:schemeClr val="bg1"/>
              </a:solidFill>
              <a:sym typeface="DM Sans Bold"/>
            </a:endParaRPr>
          </a:p>
        </p:txBody>
      </p:sp>
      <p:grpSp>
        <p:nvGrpSpPr>
          <p:cNvPr id="24" name="Group 24">
            <a:extLst>
              <a:ext uri="{FF2B5EF4-FFF2-40B4-BE49-F238E27FC236}">
                <a16:creationId xmlns:a16="http://schemas.microsoft.com/office/drawing/2014/main" id="{8C98F8CC-0CDD-8789-0AFC-34DBF4387428}"/>
              </a:ext>
            </a:extLst>
          </p:cNvPr>
          <p:cNvGrpSpPr/>
          <p:nvPr/>
        </p:nvGrpSpPr>
        <p:grpSpPr>
          <a:xfrm>
            <a:off x="-2337166" y="9153410"/>
            <a:ext cx="3728207" cy="3728207"/>
            <a:chOff x="0" y="0"/>
            <a:chExt cx="812800" cy="812800"/>
          </a:xfrm>
        </p:grpSpPr>
        <p:sp>
          <p:nvSpPr>
            <p:cNvPr id="26" name="TextBox 26">
              <a:extLst>
                <a:ext uri="{FF2B5EF4-FFF2-40B4-BE49-F238E27FC236}">
                  <a16:creationId xmlns:a16="http://schemas.microsoft.com/office/drawing/2014/main" id="{7255EE76-74F8-DBFE-6686-70D124DC69EA}"/>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25" name="Freeform 25">
              <a:extLst>
                <a:ext uri="{FF2B5EF4-FFF2-40B4-BE49-F238E27FC236}">
                  <a16:creationId xmlns:a16="http://schemas.microsoft.com/office/drawing/2014/main" id="{6A771E11-91CA-EA18-827B-7C21AF93BD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dirty="0"/>
            </a:p>
          </p:txBody>
        </p:sp>
      </p:grpSp>
      <p:grpSp>
        <p:nvGrpSpPr>
          <p:cNvPr id="12" name="Group 3">
            <a:extLst>
              <a:ext uri="{FF2B5EF4-FFF2-40B4-BE49-F238E27FC236}">
                <a16:creationId xmlns:a16="http://schemas.microsoft.com/office/drawing/2014/main" id="{123BA967-F1DD-3D2B-CA4A-1451AFAD43F3}"/>
              </a:ext>
            </a:extLst>
          </p:cNvPr>
          <p:cNvGrpSpPr/>
          <p:nvPr/>
        </p:nvGrpSpPr>
        <p:grpSpPr>
          <a:xfrm>
            <a:off x="-642628" y="1488535"/>
            <a:ext cx="5578463" cy="7673424"/>
            <a:chOff x="0" y="-47625"/>
            <a:chExt cx="4081581" cy="1344771"/>
          </a:xfrm>
        </p:grpSpPr>
        <p:sp>
          <p:nvSpPr>
            <p:cNvPr id="13" name="Freeform 4">
              <a:extLst>
                <a:ext uri="{FF2B5EF4-FFF2-40B4-BE49-F238E27FC236}">
                  <a16:creationId xmlns:a16="http://schemas.microsoft.com/office/drawing/2014/main" id="{31F24C77-E554-63BA-6FC7-4FDF347247CE}"/>
                </a:ext>
              </a:extLst>
            </p:cNvPr>
            <p:cNvSpPr/>
            <p:nvPr/>
          </p:nvSpPr>
          <p:spPr>
            <a:xfrm>
              <a:off x="678680" y="6969"/>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dirty="0"/>
            </a:p>
          </p:txBody>
        </p:sp>
        <p:sp>
          <p:nvSpPr>
            <p:cNvPr id="14" name="TextBox 5">
              <a:extLst>
                <a:ext uri="{FF2B5EF4-FFF2-40B4-BE49-F238E27FC236}">
                  <a16:creationId xmlns:a16="http://schemas.microsoft.com/office/drawing/2014/main" id="{407359A9-0F52-046B-D6ED-BF674FF1D000}"/>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sp>
        <p:nvSpPr>
          <p:cNvPr id="6" name="TextBox 5">
            <a:extLst>
              <a:ext uri="{FF2B5EF4-FFF2-40B4-BE49-F238E27FC236}">
                <a16:creationId xmlns:a16="http://schemas.microsoft.com/office/drawing/2014/main" id="{3A5FB9D4-D277-F013-1B43-CE8E8ADCAEEA}"/>
              </a:ext>
            </a:extLst>
          </p:cNvPr>
          <p:cNvSpPr txBox="1"/>
          <p:nvPr/>
        </p:nvSpPr>
        <p:spPr>
          <a:xfrm>
            <a:off x="399013" y="1888943"/>
            <a:ext cx="4269811" cy="6986528"/>
          </a:xfrm>
          <a:prstGeom prst="rect">
            <a:avLst/>
          </a:prstGeom>
          <a:noFill/>
        </p:spPr>
        <p:txBody>
          <a:bodyPr wrap="square">
            <a:spAutoFit/>
          </a:bodyPr>
          <a:lstStyle/>
          <a:p>
            <a:pPr algn="just"/>
            <a:r>
              <a:rPr lang="el-GR" sz="1600" dirty="0">
                <a:solidFill>
                  <a:schemeClr val="tx2">
                    <a:lumMod val="75000"/>
                  </a:schemeClr>
                </a:solidFill>
              </a:rPr>
              <a:t>Το BUY AI λειτουργεί ως ψηφιακή εφαρμογή που βασίζεται σε αρχιτεκτονική Frontend – Backend – AI.</a:t>
            </a:r>
          </a:p>
          <a:p>
            <a:pPr algn="just"/>
            <a:r>
              <a:rPr lang="el-GR" sz="1600" dirty="0">
                <a:solidFill>
                  <a:schemeClr val="tx2">
                    <a:lumMod val="75000"/>
                  </a:schemeClr>
                </a:solidFill>
              </a:rPr>
              <a:t>Ο χρήστης αλληλεπιδρά με την εφαρμογή μέσω φωνής ή κουμπιών, ενώ ο server επεξεργάζεται τα δεδομένα και επιστρέφει απαντήσεις σε πραγματικό χρόνο.</a:t>
            </a:r>
          </a:p>
          <a:p>
            <a:pPr algn="just"/>
            <a:r>
              <a:rPr lang="el-GR" sz="1600" dirty="0">
                <a:solidFill>
                  <a:schemeClr val="tx2">
                    <a:lumMod val="75000"/>
                  </a:schemeClr>
                </a:solidFill>
              </a:rPr>
              <a:t>Η διαδικασία λειτουργίας περιλαμβάνει:</a:t>
            </a:r>
          </a:p>
          <a:p>
            <a:pPr marL="285750" indent="-285750" algn="just">
              <a:buFont typeface="Arial" panose="020B0604020202020204" pitchFamily="34" charset="0"/>
              <a:buChar char="•"/>
            </a:pPr>
            <a:r>
              <a:rPr lang="el-GR" sz="1600" dirty="0">
                <a:solidFill>
                  <a:schemeClr val="tx2">
                    <a:lumMod val="75000"/>
                  </a:schemeClr>
                </a:solidFill>
              </a:rPr>
              <a:t>Το Frontend (οθόνη χρήστη), όπου ο χρήστης μιλάει ή επιλέγει εντολές </a:t>
            </a:r>
          </a:p>
          <a:p>
            <a:pPr marL="285750" indent="-285750" algn="just">
              <a:buFont typeface="Arial" panose="020B0604020202020204" pitchFamily="34" charset="0"/>
              <a:buChar char="•"/>
            </a:pPr>
            <a:r>
              <a:rPr lang="el-GR" sz="1600" dirty="0">
                <a:solidFill>
                  <a:schemeClr val="tx2">
                    <a:lumMod val="75000"/>
                  </a:schemeClr>
                </a:solidFill>
              </a:rPr>
              <a:t>Την αποστολή αιτήματος μέσω API στον server </a:t>
            </a:r>
          </a:p>
          <a:p>
            <a:pPr marL="285750" indent="-285750" algn="just">
              <a:buFont typeface="Arial" panose="020B0604020202020204" pitchFamily="34" charset="0"/>
              <a:buChar char="•"/>
            </a:pPr>
            <a:r>
              <a:rPr lang="el-GR" sz="1600" dirty="0">
                <a:solidFill>
                  <a:schemeClr val="tx2">
                    <a:lumMod val="75000"/>
                  </a:schemeClr>
                </a:solidFill>
              </a:rPr>
              <a:t>Την επεξεργασία δεδομένων στο Backend </a:t>
            </a:r>
          </a:p>
          <a:p>
            <a:pPr marL="285750" indent="-285750" algn="just">
              <a:buFont typeface="Arial" panose="020B0604020202020204" pitchFamily="34" charset="0"/>
              <a:buChar char="•"/>
            </a:pPr>
            <a:r>
              <a:rPr lang="el-GR" sz="1600" dirty="0">
                <a:solidFill>
                  <a:schemeClr val="tx2">
                    <a:lumMod val="75000"/>
                  </a:schemeClr>
                </a:solidFill>
              </a:rPr>
              <a:t>Τη χρήση τεχνητής νοημοσύνης για κατανόηση φωνής και δημιουργία απάντησης </a:t>
            </a:r>
          </a:p>
          <a:p>
            <a:pPr marL="285750" indent="-285750" algn="just">
              <a:buFont typeface="Arial" panose="020B0604020202020204" pitchFamily="34" charset="0"/>
              <a:buChar char="•"/>
            </a:pPr>
            <a:r>
              <a:rPr lang="el-GR" sz="1600" dirty="0">
                <a:solidFill>
                  <a:schemeClr val="tx2">
                    <a:lumMod val="75000"/>
                  </a:schemeClr>
                </a:solidFill>
              </a:rPr>
              <a:t>Την επιστροφή της απάντησης στον χρήστη σε μορφή κειμένου ή φωνής </a:t>
            </a:r>
          </a:p>
          <a:p>
            <a:pPr algn="just"/>
            <a:r>
              <a:rPr lang="el-GR" sz="1600" dirty="0">
                <a:solidFill>
                  <a:schemeClr val="tx2">
                    <a:lumMod val="75000"/>
                  </a:schemeClr>
                </a:solidFill>
              </a:rPr>
              <a:t>Η εφαρμογή χρησιμοποιεί endpoints για διαφορετικές λειτουργίες, όπως:</a:t>
            </a:r>
          </a:p>
          <a:p>
            <a:pPr marL="285750" indent="-285750" algn="just">
              <a:buFont typeface="Arial" panose="020B0604020202020204" pitchFamily="34" charset="0"/>
              <a:buChar char="•"/>
            </a:pPr>
            <a:r>
              <a:rPr lang="el-GR" sz="1600" b="1" dirty="0">
                <a:solidFill>
                  <a:schemeClr val="tx2">
                    <a:lumMod val="75000"/>
                  </a:schemeClr>
                </a:solidFill>
              </a:rPr>
              <a:t>/voice/command </a:t>
            </a:r>
          </a:p>
          <a:p>
            <a:pPr marL="285750" indent="-285750" algn="just">
              <a:buFont typeface="Arial" panose="020B0604020202020204" pitchFamily="34" charset="0"/>
              <a:buChar char="•"/>
            </a:pPr>
            <a:r>
              <a:rPr lang="el-GR" sz="1600" b="1" dirty="0">
                <a:solidFill>
                  <a:schemeClr val="tx2">
                    <a:lumMod val="75000"/>
                  </a:schemeClr>
                </a:solidFill>
              </a:rPr>
              <a:t>/tts </a:t>
            </a:r>
          </a:p>
          <a:p>
            <a:pPr marL="285750" indent="-285750" algn="just">
              <a:buFont typeface="Arial" panose="020B0604020202020204" pitchFamily="34" charset="0"/>
              <a:buChar char="•"/>
            </a:pPr>
            <a:r>
              <a:rPr lang="el-GR" sz="1600" b="1" dirty="0">
                <a:solidFill>
                  <a:schemeClr val="tx2">
                    <a:lumMod val="75000"/>
                  </a:schemeClr>
                </a:solidFill>
              </a:rPr>
              <a:t>/catalog </a:t>
            </a:r>
          </a:p>
          <a:p>
            <a:pPr marL="285750" indent="-285750" algn="just">
              <a:buFont typeface="Arial" panose="020B0604020202020204" pitchFamily="34" charset="0"/>
              <a:buChar char="•"/>
            </a:pPr>
            <a:r>
              <a:rPr lang="el-GR" sz="1600" b="1" dirty="0">
                <a:solidFill>
                  <a:schemeClr val="tx2">
                    <a:lumMod val="75000"/>
                  </a:schemeClr>
                </a:solidFill>
              </a:rPr>
              <a:t>/health </a:t>
            </a:r>
          </a:p>
          <a:p>
            <a:pPr algn="just"/>
            <a:r>
              <a:rPr lang="el-GR" sz="1600" dirty="0">
                <a:solidFill>
                  <a:schemeClr val="tx2">
                    <a:lumMod val="75000"/>
                  </a:schemeClr>
                </a:solidFill>
              </a:rPr>
              <a:t>Η ψηφιακή φύση της εφαρμογής επιτρέπει χαμηλό λειτουργικό κόστος και δυνατότητα εξυπηρέτησης μεγάλου αριθμού χρηστών χωρίς σημαντική αύξηση εξόδων</a:t>
            </a:r>
            <a:r>
              <a:rPr lang="el-GR" sz="1600" dirty="0"/>
              <a:t>.</a:t>
            </a:r>
          </a:p>
        </p:txBody>
      </p:sp>
    </p:spTree>
    <p:extLst>
      <p:ext uri="{BB962C8B-B14F-4D97-AF65-F5344CB8AC3E}">
        <p14:creationId xmlns:p14="http://schemas.microsoft.com/office/powerpoint/2010/main" val="3460562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45" name="Group 3">
            <a:extLst>
              <a:ext uri="{FF2B5EF4-FFF2-40B4-BE49-F238E27FC236}">
                <a16:creationId xmlns:a16="http://schemas.microsoft.com/office/drawing/2014/main" id="{87A3F0FC-1E22-BE8F-6707-889D88A3AA70}"/>
              </a:ext>
            </a:extLst>
          </p:cNvPr>
          <p:cNvGrpSpPr/>
          <p:nvPr/>
        </p:nvGrpSpPr>
        <p:grpSpPr>
          <a:xfrm>
            <a:off x="8975010" y="713953"/>
            <a:ext cx="10235457" cy="9465791"/>
            <a:chOff x="-57554" y="-47625"/>
            <a:chExt cx="3460455" cy="1353603"/>
          </a:xfrm>
        </p:grpSpPr>
        <p:sp>
          <p:nvSpPr>
            <p:cNvPr id="46" name="Freeform 4">
              <a:extLst>
                <a:ext uri="{FF2B5EF4-FFF2-40B4-BE49-F238E27FC236}">
                  <a16:creationId xmlns:a16="http://schemas.microsoft.com/office/drawing/2014/main" id="{712128D3-C99D-B311-2120-04C46B3A0F97}"/>
                </a:ext>
              </a:extLst>
            </p:cNvPr>
            <p:cNvSpPr/>
            <p:nvPr/>
          </p:nvSpPr>
          <p:spPr>
            <a:xfrm>
              <a:off x="-57554" y="15801"/>
              <a:ext cx="2994010"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dirty="0"/>
            </a:p>
          </p:txBody>
        </p:sp>
        <p:sp>
          <p:nvSpPr>
            <p:cNvPr id="47" name="TextBox 5">
              <a:extLst>
                <a:ext uri="{FF2B5EF4-FFF2-40B4-BE49-F238E27FC236}">
                  <a16:creationId xmlns:a16="http://schemas.microsoft.com/office/drawing/2014/main" id="{E575F5F2-4E2C-DBE4-F4FC-BB43623CD570}"/>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a:p>
          </p:txBody>
        </p:sp>
      </p:grpSp>
      <p:grpSp>
        <p:nvGrpSpPr>
          <p:cNvPr id="40" name="Group 3">
            <a:extLst>
              <a:ext uri="{FF2B5EF4-FFF2-40B4-BE49-F238E27FC236}">
                <a16:creationId xmlns:a16="http://schemas.microsoft.com/office/drawing/2014/main" id="{9EDD564A-CE30-4FAE-BD79-A8403E84965C}"/>
              </a:ext>
            </a:extLst>
          </p:cNvPr>
          <p:cNvGrpSpPr/>
          <p:nvPr/>
        </p:nvGrpSpPr>
        <p:grpSpPr>
          <a:xfrm>
            <a:off x="764802" y="1131494"/>
            <a:ext cx="8011160" cy="9067561"/>
            <a:chOff x="0" y="0"/>
            <a:chExt cx="3402901" cy="1290177"/>
          </a:xfrm>
        </p:grpSpPr>
        <p:sp>
          <p:nvSpPr>
            <p:cNvPr id="41" name="Freeform 4">
              <a:extLst>
                <a:ext uri="{FF2B5EF4-FFF2-40B4-BE49-F238E27FC236}">
                  <a16:creationId xmlns:a16="http://schemas.microsoft.com/office/drawing/2014/main" id="{8AEE80CC-DE60-D4B5-E66C-6A6739896313}"/>
                </a:ext>
              </a:extLst>
            </p:cNvPr>
            <p:cNvSpPr/>
            <p:nvPr/>
          </p:nvSpPr>
          <p:spPr>
            <a:xfrm>
              <a:off x="0" y="0"/>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sz="1700"/>
            </a:p>
          </p:txBody>
        </p:sp>
        <p:sp>
          <p:nvSpPr>
            <p:cNvPr id="42" name="TextBox 5">
              <a:extLst>
                <a:ext uri="{FF2B5EF4-FFF2-40B4-BE49-F238E27FC236}">
                  <a16:creationId xmlns:a16="http://schemas.microsoft.com/office/drawing/2014/main" id="{2AF70481-3BF0-6BDB-CBB3-D13C6B5F4BFE}"/>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sz="1700"/>
            </a:p>
          </p:txBody>
        </p:sp>
      </p:grpSp>
      <p:grpSp>
        <p:nvGrpSpPr>
          <p:cNvPr id="37" name="Group 2">
            <a:extLst>
              <a:ext uri="{FF2B5EF4-FFF2-40B4-BE49-F238E27FC236}">
                <a16:creationId xmlns:a16="http://schemas.microsoft.com/office/drawing/2014/main" id="{AA0B1C5E-02B4-B022-91B0-9C04A1CAC5E2}"/>
              </a:ext>
            </a:extLst>
          </p:cNvPr>
          <p:cNvGrpSpPr/>
          <p:nvPr/>
        </p:nvGrpSpPr>
        <p:grpSpPr>
          <a:xfrm>
            <a:off x="127320" y="-1353993"/>
            <a:ext cx="18321811" cy="2524868"/>
            <a:chOff x="-286189" y="-47625"/>
            <a:chExt cx="4858024" cy="1442080"/>
          </a:xfrm>
        </p:grpSpPr>
        <p:sp>
          <p:nvSpPr>
            <p:cNvPr id="38" name="Freeform 3">
              <a:extLst>
                <a:ext uri="{FF2B5EF4-FFF2-40B4-BE49-F238E27FC236}">
                  <a16:creationId xmlns:a16="http://schemas.microsoft.com/office/drawing/2014/main" id="{CADC2429-9D01-D14E-A277-1FED470B89FF}"/>
                </a:ext>
              </a:extLst>
            </p:cNvPr>
            <p:cNvSpPr/>
            <p:nvPr/>
          </p:nvSpPr>
          <p:spPr>
            <a:xfrm>
              <a:off x="-286189" y="898514"/>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39" name="TextBox 4">
              <a:extLst>
                <a:ext uri="{FF2B5EF4-FFF2-40B4-BE49-F238E27FC236}">
                  <a16:creationId xmlns:a16="http://schemas.microsoft.com/office/drawing/2014/main" id="{6EABDEE1-490E-D410-5B8D-EE7823439100}"/>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34" name="Group 2">
            <a:extLst>
              <a:ext uri="{FF2B5EF4-FFF2-40B4-BE49-F238E27FC236}">
                <a16:creationId xmlns:a16="http://schemas.microsoft.com/office/drawing/2014/main" id="{8176C7DE-29ED-5DA8-52F2-B9081DC599C0}"/>
              </a:ext>
            </a:extLst>
          </p:cNvPr>
          <p:cNvGrpSpPr/>
          <p:nvPr/>
        </p:nvGrpSpPr>
        <p:grpSpPr>
          <a:xfrm>
            <a:off x="-6595" y="-806722"/>
            <a:ext cx="18445310" cy="1643498"/>
            <a:chOff x="-277453" y="-47625"/>
            <a:chExt cx="4858024" cy="938685"/>
          </a:xfrm>
        </p:grpSpPr>
        <p:sp>
          <p:nvSpPr>
            <p:cNvPr id="35" name="Freeform 3">
              <a:extLst>
                <a:ext uri="{FF2B5EF4-FFF2-40B4-BE49-F238E27FC236}">
                  <a16:creationId xmlns:a16="http://schemas.microsoft.com/office/drawing/2014/main" id="{9A3BBD33-EA8C-0EB6-82A9-28F8BE9DAF9C}"/>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36" name="TextBox 4">
              <a:extLst>
                <a:ext uri="{FF2B5EF4-FFF2-40B4-BE49-F238E27FC236}">
                  <a16:creationId xmlns:a16="http://schemas.microsoft.com/office/drawing/2014/main" id="{2361F95A-8A37-FF85-E263-8B2C8EA5F65A}"/>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sp>
        <p:nvSpPr>
          <p:cNvPr id="2" name="TextBox 2"/>
          <p:cNvSpPr txBox="1"/>
          <p:nvPr/>
        </p:nvSpPr>
        <p:spPr>
          <a:xfrm>
            <a:off x="1577460" y="-141781"/>
            <a:ext cx="7963304" cy="1025987"/>
          </a:xfrm>
          <a:prstGeom prst="rect">
            <a:avLst/>
          </a:prstGeom>
        </p:spPr>
        <p:txBody>
          <a:bodyPr wrap="square" lIns="0" tIns="0" rIns="0" bIns="0" rtlCol="0" anchor="t">
            <a:spAutoFit/>
          </a:bodyPr>
          <a:lstStyle/>
          <a:p>
            <a:pPr>
              <a:lnSpc>
                <a:spcPts val="9360"/>
              </a:lnSpc>
            </a:pPr>
            <a:r>
              <a:rPr lang="el-GR" sz="2800" b="1" dirty="0">
                <a:solidFill>
                  <a:schemeClr val="bg1"/>
                </a:solidFill>
              </a:rPr>
              <a:t>5. ΣΤΡΑΤΗΓΙΚΗ ΑΓΟΡΑΣ &amp; ΜΑΡΚΕΤΙΝΓΚ</a:t>
            </a:r>
            <a:endParaRPr lang="en-US" sz="2800" b="1" dirty="0">
              <a:solidFill>
                <a:schemeClr val="bg1"/>
              </a:solidFill>
              <a:sym typeface="DM Sans Bold"/>
            </a:endParaRPr>
          </a:p>
        </p:txBody>
      </p:sp>
      <p:grpSp>
        <p:nvGrpSpPr>
          <p:cNvPr id="7" name="Group 7"/>
          <p:cNvGrpSpPr/>
          <p:nvPr/>
        </p:nvGrpSpPr>
        <p:grpSpPr>
          <a:xfrm>
            <a:off x="14968633" y="-2572764"/>
            <a:ext cx="4581334" cy="45813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0" name="Group 10"/>
          <p:cNvGrpSpPr/>
          <p:nvPr/>
        </p:nvGrpSpPr>
        <p:grpSpPr>
          <a:xfrm>
            <a:off x="-399840" y="8968201"/>
            <a:ext cx="1727819" cy="16749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33350" cap="sq">
              <a:solidFill>
                <a:srgbClr val="0E47A1"/>
              </a:solidFill>
              <a:prstDash val="solid"/>
              <a:miter/>
            </a:ln>
          </p:spPr>
          <p:txBody>
            <a:bodyPr/>
            <a:lstStyle/>
            <a:p>
              <a:endParaRPr lang="en-US"/>
            </a:p>
          </p:txBody>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3" name="Group 13"/>
          <p:cNvGrpSpPr/>
          <p:nvPr/>
        </p:nvGrpSpPr>
        <p:grpSpPr>
          <a:xfrm>
            <a:off x="0" y="9357929"/>
            <a:ext cx="928140" cy="92814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31" name="Group 18">
            <a:extLst>
              <a:ext uri="{FF2B5EF4-FFF2-40B4-BE49-F238E27FC236}">
                <a16:creationId xmlns:a16="http://schemas.microsoft.com/office/drawing/2014/main" id="{5962C062-A816-ED44-B50D-9355441329CA}"/>
              </a:ext>
            </a:extLst>
          </p:cNvPr>
          <p:cNvGrpSpPr/>
          <p:nvPr/>
        </p:nvGrpSpPr>
        <p:grpSpPr>
          <a:xfrm>
            <a:off x="-2160941" y="-723900"/>
            <a:ext cx="3228405" cy="3228405"/>
            <a:chOff x="0" y="0"/>
            <a:chExt cx="812800" cy="812800"/>
          </a:xfrm>
        </p:grpSpPr>
        <p:sp>
          <p:nvSpPr>
            <p:cNvPr id="33" name="TextBox 20">
              <a:extLst>
                <a:ext uri="{FF2B5EF4-FFF2-40B4-BE49-F238E27FC236}">
                  <a16:creationId xmlns:a16="http://schemas.microsoft.com/office/drawing/2014/main" id="{7D5F64F9-84CF-AEB0-FBA9-0054A1E06D9A}"/>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32" name="Freeform 19">
              <a:extLst>
                <a:ext uri="{FF2B5EF4-FFF2-40B4-BE49-F238E27FC236}">
                  <a16:creationId xmlns:a16="http://schemas.microsoft.com/office/drawing/2014/main" id="{F523E25F-1A23-4DC1-5A4D-232D4CE717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dirty="0"/>
            </a:p>
          </p:txBody>
        </p:sp>
      </p:grpSp>
      <p:sp>
        <p:nvSpPr>
          <p:cNvPr id="43" name="TextBox 6"/>
          <p:cNvSpPr txBox="1"/>
          <p:nvPr/>
        </p:nvSpPr>
        <p:spPr>
          <a:xfrm>
            <a:off x="1563057" y="1358038"/>
            <a:ext cx="6890402" cy="3939540"/>
          </a:xfrm>
          <a:prstGeom prst="rect">
            <a:avLst/>
          </a:prstGeom>
        </p:spPr>
        <p:txBody>
          <a:bodyPr wrap="square" lIns="0" tIns="0" rIns="0" bIns="0" rtlCol="0" anchor="t">
            <a:spAutoFit/>
          </a:bodyPr>
          <a:lstStyle/>
          <a:p>
            <a:pPr algn="just"/>
            <a:r>
              <a:rPr lang="el-GR" sz="1600" b="1" dirty="0">
                <a:solidFill>
                  <a:schemeClr val="tx2">
                    <a:lumMod val="75000"/>
                  </a:schemeClr>
                </a:solidFill>
              </a:rPr>
              <a:t>Τμηματοποίηση</a:t>
            </a:r>
            <a:r>
              <a:rPr lang="en-US" sz="1600" b="1" dirty="0">
                <a:solidFill>
                  <a:schemeClr val="tx2">
                    <a:lumMod val="75000"/>
                  </a:schemeClr>
                </a:solidFill>
              </a:rPr>
              <a:t> (Customer Segments)</a:t>
            </a:r>
            <a:r>
              <a:rPr lang="el-GR" sz="1600" dirty="0">
                <a:solidFill>
                  <a:schemeClr val="tx2">
                    <a:lumMod val="75000"/>
                  </a:schemeClr>
                </a:solidFill>
              </a:rPr>
              <a:t>.</a:t>
            </a:r>
            <a:endParaRPr lang="en-US" sz="1600" dirty="0">
              <a:solidFill>
                <a:schemeClr val="tx2">
                  <a:lumMod val="75000"/>
                </a:schemeClr>
              </a:solidFill>
            </a:endParaRPr>
          </a:p>
          <a:p>
            <a:pPr marL="342900" indent="-342900" algn="just">
              <a:buFont typeface="Wingdings" panose="05000000000000000000" pitchFamily="2" charset="2"/>
              <a:buChar char="§"/>
            </a:pPr>
            <a:r>
              <a:rPr lang="el-GR" sz="1600" b="1" dirty="0">
                <a:solidFill>
                  <a:schemeClr val="tx2">
                    <a:lumMod val="75000"/>
                  </a:schemeClr>
                </a:solidFill>
              </a:rPr>
              <a:t>Οικογένειες / εργαζόμενοι με περιορισμένο χρόνο </a:t>
            </a:r>
            <a:r>
              <a:rPr lang="el-GR" sz="1600" dirty="0">
                <a:solidFill>
                  <a:schemeClr val="tx2">
                    <a:lumMod val="75000"/>
                  </a:schemeClr>
                </a:solidFill>
              </a:rPr>
              <a:t>που επιθυμούν γρήγορες και εύκολες αγορές χωρίς χρόνο για έρευνα αγοράς</a:t>
            </a:r>
          </a:p>
          <a:p>
            <a:pPr marL="342900" lvl="0" indent="-342900" algn="just">
              <a:buFont typeface="Wingdings" panose="05000000000000000000" pitchFamily="2" charset="2"/>
              <a:buChar char="§"/>
            </a:pPr>
            <a:r>
              <a:rPr lang="el-GR" sz="1600" b="1" dirty="0">
                <a:solidFill>
                  <a:schemeClr val="tx2">
                    <a:lumMod val="75000"/>
                  </a:schemeClr>
                </a:solidFill>
              </a:rPr>
              <a:t>Καταναλωτές με οικολογικό προσανατολισμό</a:t>
            </a:r>
          </a:p>
          <a:p>
            <a:pPr marL="342900" lvl="0" indent="-342900" algn="just">
              <a:buFont typeface="Wingdings" panose="05000000000000000000" pitchFamily="2" charset="2"/>
              <a:buChar char="§"/>
            </a:pPr>
            <a:r>
              <a:rPr lang="el-GR" sz="1600" b="1" dirty="0">
                <a:solidFill>
                  <a:schemeClr val="tx2">
                    <a:lumMod val="75000"/>
                  </a:schemeClr>
                </a:solidFill>
              </a:rPr>
              <a:t>Καταναλωτές με ειδικές διατροφικές ανάγκες </a:t>
            </a:r>
            <a:r>
              <a:rPr lang="el-GR" sz="1600" dirty="0">
                <a:solidFill>
                  <a:schemeClr val="tx2">
                    <a:lumMod val="75000"/>
                  </a:schemeClr>
                </a:solidFill>
              </a:rPr>
              <a:t>(vegan / gluten-free / lactose-free / low-GI)</a:t>
            </a:r>
          </a:p>
          <a:p>
            <a:pPr marL="342900" lvl="0" indent="-342900" algn="just">
              <a:buFont typeface="Wingdings" panose="05000000000000000000" pitchFamily="2" charset="2"/>
              <a:buChar char="§"/>
            </a:pPr>
            <a:r>
              <a:rPr lang="el-GR" sz="1600" b="1" dirty="0">
                <a:solidFill>
                  <a:schemeClr val="tx2">
                    <a:lumMod val="75000"/>
                  </a:schemeClr>
                </a:solidFill>
              </a:rPr>
              <a:t>Χρήστες που χρειάζονται πιο απλή και προσβάσιμη εμπειρία αγορών </a:t>
            </a:r>
          </a:p>
          <a:p>
            <a:pPr marL="342900" lvl="0" indent="-342900" algn="just">
              <a:buFont typeface="Wingdings" panose="05000000000000000000" pitchFamily="2" charset="2"/>
              <a:buChar char="§"/>
            </a:pPr>
            <a:r>
              <a:rPr lang="el-GR" sz="1600" b="1" dirty="0">
                <a:solidFill>
                  <a:schemeClr val="tx2">
                    <a:lumMod val="75000"/>
                  </a:schemeClr>
                </a:solidFill>
              </a:rPr>
              <a:t>Ηλικιωμένοι 60+</a:t>
            </a:r>
            <a:r>
              <a:rPr lang="el-GR" sz="1600" dirty="0">
                <a:solidFill>
                  <a:schemeClr val="tx2">
                    <a:lumMod val="75000"/>
                  </a:schemeClr>
                </a:solidFill>
              </a:rPr>
              <a:t> — χαμηλή ψηφιακή εξοικείωση, ανάγκη καθοδήγησης</a:t>
            </a:r>
            <a:endParaRPr lang="en-US" sz="1600" dirty="0">
              <a:solidFill>
                <a:schemeClr val="tx2">
                  <a:lumMod val="75000"/>
                </a:schemeClr>
              </a:solidFill>
            </a:endParaRPr>
          </a:p>
          <a:p>
            <a:pPr lvl="0" algn="just"/>
            <a:endParaRPr lang="el-GR" sz="1600" b="1" dirty="0">
              <a:solidFill>
                <a:schemeClr val="tx2">
                  <a:lumMod val="75000"/>
                </a:schemeClr>
              </a:solidFill>
            </a:endParaRPr>
          </a:p>
          <a:p>
            <a:pPr lvl="0" algn="just"/>
            <a:r>
              <a:rPr lang="el-GR" sz="1600" b="1" dirty="0">
                <a:solidFill>
                  <a:schemeClr val="tx2">
                    <a:lumMod val="75000"/>
                  </a:schemeClr>
                </a:solidFill>
              </a:rPr>
              <a:t>Ανάγκες αγοράς (Market Needs)</a:t>
            </a:r>
          </a:p>
          <a:p>
            <a:pPr lvl="0"/>
            <a:r>
              <a:rPr lang="el-GR" sz="1600" b="1" dirty="0">
                <a:solidFill>
                  <a:schemeClr val="tx2">
                    <a:lumMod val="75000"/>
                  </a:schemeClr>
                </a:solidFill>
              </a:rPr>
              <a:t>Έλλειψη χρόνου </a:t>
            </a:r>
            <a:r>
              <a:rPr lang="el-GR" sz="1600" dirty="0">
                <a:solidFill>
                  <a:schemeClr val="tx2">
                    <a:lumMod val="75000"/>
                  </a:schemeClr>
                </a:solidFill>
              </a:rPr>
              <a:t>→ ανάγκη για γρήγορες επιλογές</a:t>
            </a:r>
          </a:p>
          <a:p>
            <a:pPr lvl="0"/>
            <a:r>
              <a:rPr lang="el-GR" sz="1600" b="1" dirty="0">
                <a:solidFill>
                  <a:schemeClr val="tx2">
                    <a:lumMod val="75000"/>
                  </a:schemeClr>
                </a:solidFill>
              </a:rPr>
              <a:t>Πολλές επιλογές </a:t>
            </a:r>
            <a:r>
              <a:rPr lang="el-GR" sz="1600" dirty="0">
                <a:solidFill>
                  <a:schemeClr val="tx2">
                    <a:lumMod val="75000"/>
                  </a:schemeClr>
                </a:solidFill>
              </a:rPr>
              <a:t>→ δυσκολία σύγκρισης προϊόντων</a:t>
            </a:r>
            <a:br>
              <a:rPr lang="el-GR" sz="1600" dirty="0">
                <a:solidFill>
                  <a:schemeClr val="tx2">
                    <a:lumMod val="75000"/>
                  </a:schemeClr>
                </a:solidFill>
              </a:rPr>
            </a:br>
            <a:r>
              <a:rPr lang="el-GR" sz="1600" b="1" dirty="0">
                <a:solidFill>
                  <a:schemeClr val="tx2">
                    <a:lumMod val="75000"/>
                  </a:schemeClr>
                </a:solidFill>
              </a:rPr>
              <a:t>Ακρίβεια</a:t>
            </a:r>
            <a:r>
              <a:rPr lang="el-GR" sz="1600" dirty="0">
                <a:solidFill>
                  <a:schemeClr val="tx2">
                    <a:lumMod val="75000"/>
                  </a:schemeClr>
                </a:solidFill>
              </a:rPr>
              <a:t> → ανάγκη για οικονομικές προτάσεις</a:t>
            </a:r>
            <a:br>
              <a:rPr lang="el-GR" sz="1600" dirty="0">
                <a:solidFill>
                  <a:schemeClr val="tx2">
                    <a:lumMod val="75000"/>
                  </a:schemeClr>
                </a:solidFill>
              </a:rPr>
            </a:br>
            <a:r>
              <a:rPr lang="el-GR" sz="1600" b="1" dirty="0">
                <a:solidFill>
                  <a:schemeClr val="tx2">
                    <a:lumMod val="75000"/>
                  </a:schemeClr>
                </a:solidFill>
              </a:rPr>
              <a:t>Υγεία </a:t>
            </a:r>
            <a:r>
              <a:rPr lang="el-GR" sz="1600" dirty="0">
                <a:solidFill>
                  <a:schemeClr val="tx2">
                    <a:lumMod val="75000"/>
                  </a:schemeClr>
                </a:solidFill>
              </a:rPr>
              <a:t>→ ανάγκη για καθοδήγηση χωρίς ανάγνωση ετικετών</a:t>
            </a:r>
            <a:br>
              <a:rPr lang="el-GR" sz="1600" dirty="0">
                <a:solidFill>
                  <a:schemeClr val="tx2">
                    <a:lumMod val="75000"/>
                  </a:schemeClr>
                </a:solidFill>
              </a:rPr>
            </a:br>
            <a:r>
              <a:rPr lang="el-GR" sz="1600" b="1" dirty="0">
                <a:solidFill>
                  <a:schemeClr val="tx2">
                    <a:lumMod val="75000"/>
                  </a:schemeClr>
                </a:solidFill>
              </a:rPr>
              <a:t>Οικολογία </a:t>
            </a:r>
            <a:r>
              <a:rPr lang="el-GR" sz="1600" dirty="0">
                <a:solidFill>
                  <a:schemeClr val="tx2">
                    <a:lumMod val="75000"/>
                  </a:schemeClr>
                </a:solidFill>
              </a:rPr>
              <a:t>→</a:t>
            </a:r>
            <a:r>
              <a:rPr lang="el-GR" sz="1600" b="1" dirty="0">
                <a:solidFill>
                  <a:schemeClr val="tx2">
                    <a:lumMod val="75000"/>
                  </a:schemeClr>
                </a:solidFill>
              </a:rPr>
              <a:t> </a:t>
            </a:r>
            <a:r>
              <a:rPr lang="el-GR" sz="1600" dirty="0">
                <a:solidFill>
                  <a:schemeClr val="tx2">
                    <a:lumMod val="75000"/>
                  </a:schemeClr>
                </a:solidFill>
              </a:rPr>
              <a:t>αυξανόμενο ενδιαφέρον για βιώσιμες επιλογές</a:t>
            </a:r>
            <a:br>
              <a:rPr lang="el-GR" sz="1600" dirty="0">
                <a:solidFill>
                  <a:schemeClr val="tx2">
                    <a:lumMod val="75000"/>
                  </a:schemeClr>
                </a:solidFill>
              </a:rPr>
            </a:br>
            <a:r>
              <a:rPr lang="el-GR" sz="1600" b="1" dirty="0">
                <a:solidFill>
                  <a:schemeClr val="tx2">
                    <a:lumMod val="75000"/>
                  </a:schemeClr>
                </a:solidFill>
              </a:rPr>
              <a:t>Πολύπλοκες εφαρμογές </a:t>
            </a:r>
            <a:r>
              <a:rPr lang="el-GR" sz="1600" dirty="0">
                <a:solidFill>
                  <a:schemeClr val="tx2">
                    <a:lumMod val="75000"/>
                  </a:schemeClr>
                </a:solidFill>
              </a:rPr>
              <a:t>→</a:t>
            </a:r>
            <a:r>
              <a:rPr lang="el-GR" sz="1600" b="1" dirty="0">
                <a:solidFill>
                  <a:schemeClr val="tx2">
                    <a:lumMod val="75000"/>
                  </a:schemeClr>
                </a:solidFill>
              </a:rPr>
              <a:t> </a:t>
            </a:r>
            <a:r>
              <a:rPr lang="el-GR" sz="1600" dirty="0">
                <a:solidFill>
                  <a:schemeClr val="tx2">
                    <a:lumMod val="75000"/>
                  </a:schemeClr>
                </a:solidFill>
              </a:rPr>
              <a:t>ανάγκη για πιο απλή εμπειρία χρήσης</a:t>
            </a:r>
            <a:endParaRPr lang="en-US" sz="1600" dirty="0">
              <a:solidFill>
                <a:schemeClr val="tx2">
                  <a:lumMod val="75000"/>
                </a:schemeClr>
              </a:solidFill>
            </a:endParaRPr>
          </a:p>
        </p:txBody>
      </p:sp>
      <p:sp>
        <p:nvSpPr>
          <p:cNvPr id="3" name="TextBox 2">
            <a:extLst>
              <a:ext uri="{FF2B5EF4-FFF2-40B4-BE49-F238E27FC236}">
                <a16:creationId xmlns:a16="http://schemas.microsoft.com/office/drawing/2014/main" id="{CF34AD54-939D-110F-FF0B-1BD55779A2AB}"/>
              </a:ext>
            </a:extLst>
          </p:cNvPr>
          <p:cNvSpPr txBox="1"/>
          <p:nvPr/>
        </p:nvSpPr>
        <p:spPr>
          <a:xfrm>
            <a:off x="1427450" y="5281368"/>
            <a:ext cx="6592598" cy="4524315"/>
          </a:xfrm>
          <a:prstGeom prst="rect">
            <a:avLst/>
          </a:prstGeom>
          <a:noFill/>
        </p:spPr>
        <p:txBody>
          <a:bodyPr wrap="square">
            <a:spAutoFit/>
          </a:bodyPr>
          <a:lstStyle/>
          <a:p>
            <a:pPr algn="just"/>
            <a:r>
              <a:rPr lang="en-US" sz="1600" b="1" dirty="0">
                <a:solidFill>
                  <a:schemeClr val="tx2">
                    <a:lumMod val="75000"/>
                  </a:schemeClr>
                </a:solidFill>
              </a:rPr>
              <a:t>Market Overview</a:t>
            </a:r>
            <a:endParaRPr lang="en-US" sz="1600" dirty="0">
              <a:solidFill>
                <a:schemeClr val="tx2">
                  <a:lumMod val="75000"/>
                </a:schemeClr>
              </a:solidFill>
            </a:endParaRPr>
          </a:p>
          <a:p>
            <a:pPr algn="just"/>
            <a:r>
              <a:rPr lang="el-GR" sz="1600" dirty="0">
                <a:solidFill>
                  <a:schemeClr val="tx2">
                    <a:lumMod val="75000"/>
                  </a:schemeClr>
                </a:solidFill>
              </a:rPr>
              <a:t>Οι αγορές supermarket αποτελούν καθημερινή ανάγκη για το μεγαλύτερο μέρος του πληθυσμού. Παρά την ψηφιοποίηση, πολλοί καταναλωτές δυσκολεύονται να επιλέξουν γρήγορα προϊόντα λόγω μεγάλης ποικιλίας, έλλειψης χρόνου και πολύπλοκων εφαρμογών. Υπάρχει ανάγκη για μια απλή, γρήγορη και προσβάσιμη λύση που βοηθά τον χρήστη να βρίσκει άμεσα αυτό που χρειάζεται.</a:t>
            </a:r>
          </a:p>
          <a:p>
            <a:pPr algn="just"/>
            <a:r>
              <a:rPr lang="en-US" sz="1600" b="1" dirty="0">
                <a:solidFill>
                  <a:schemeClr val="tx2">
                    <a:lumMod val="75000"/>
                  </a:schemeClr>
                </a:solidFill>
              </a:rPr>
              <a:t>TAM</a:t>
            </a:r>
            <a:r>
              <a:rPr lang="el-GR" sz="1600" b="1" dirty="0">
                <a:solidFill>
                  <a:schemeClr val="tx2">
                    <a:lumMod val="75000"/>
                  </a:schemeClr>
                </a:solidFill>
              </a:rPr>
              <a:t> – </a:t>
            </a:r>
            <a:r>
              <a:rPr lang="en-US" sz="1600" b="1" dirty="0">
                <a:solidFill>
                  <a:schemeClr val="tx2">
                    <a:lumMod val="75000"/>
                  </a:schemeClr>
                </a:solidFill>
              </a:rPr>
              <a:t>SAM</a:t>
            </a:r>
            <a:r>
              <a:rPr lang="el-GR" sz="1600" b="1" dirty="0">
                <a:solidFill>
                  <a:schemeClr val="tx2">
                    <a:lumMod val="75000"/>
                  </a:schemeClr>
                </a:solidFill>
              </a:rPr>
              <a:t> – </a:t>
            </a:r>
            <a:r>
              <a:rPr lang="en-US" sz="1600" b="1" dirty="0">
                <a:solidFill>
                  <a:schemeClr val="tx2">
                    <a:lumMod val="75000"/>
                  </a:schemeClr>
                </a:solidFill>
              </a:rPr>
              <a:t>SOM</a:t>
            </a:r>
            <a:endParaRPr lang="en-US" sz="1600" dirty="0">
              <a:solidFill>
                <a:schemeClr val="tx2">
                  <a:lumMod val="75000"/>
                </a:schemeClr>
              </a:solidFill>
            </a:endParaRPr>
          </a:p>
          <a:p>
            <a:pPr lvl="0" algn="just"/>
            <a:r>
              <a:rPr lang="en-US" sz="1600" b="1" dirty="0">
                <a:solidFill>
                  <a:schemeClr val="tx2">
                    <a:lumMod val="75000"/>
                  </a:schemeClr>
                </a:solidFill>
              </a:rPr>
              <a:t>TAM</a:t>
            </a:r>
            <a:r>
              <a:rPr lang="el-GR" sz="1600" b="1" dirty="0">
                <a:solidFill>
                  <a:schemeClr val="tx2">
                    <a:lumMod val="75000"/>
                  </a:schemeClr>
                </a:solidFill>
              </a:rPr>
              <a:t>:</a:t>
            </a:r>
            <a:r>
              <a:rPr lang="el-GR" sz="1600" dirty="0">
                <a:solidFill>
                  <a:schemeClr val="tx2">
                    <a:lumMod val="75000"/>
                  </a:schemeClr>
                </a:solidFill>
              </a:rPr>
              <a:t> 8.500.000 (όλοι οι καταναλωτές </a:t>
            </a:r>
            <a:r>
              <a:rPr lang="en-US" sz="1600" dirty="0">
                <a:solidFill>
                  <a:schemeClr val="tx2">
                    <a:lumMod val="75000"/>
                  </a:schemeClr>
                </a:solidFill>
              </a:rPr>
              <a:t>supermarket</a:t>
            </a:r>
            <a:r>
              <a:rPr lang="el-GR" sz="1600" dirty="0">
                <a:solidFill>
                  <a:schemeClr val="tx2">
                    <a:lumMod val="75000"/>
                  </a:schemeClr>
                </a:solidFill>
              </a:rPr>
              <a:t> στην Ελλάδα)</a:t>
            </a:r>
            <a:endParaRPr lang="en-US" sz="1600" dirty="0">
              <a:solidFill>
                <a:schemeClr val="tx2">
                  <a:lumMod val="75000"/>
                </a:schemeClr>
              </a:solidFill>
            </a:endParaRPr>
          </a:p>
          <a:p>
            <a:pPr lvl="0" algn="just"/>
            <a:r>
              <a:rPr lang="en-US" sz="1600" b="1" dirty="0">
                <a:solidFill>
                  <a:schemeClr val="tx2">
                    <a:lumMod val="75000"/>
                  </a:schemeClr>
                </a:solidFill>
              </a:rPr>
              <a:t>SAM</a:t>
            </a:r>
            <a:r>
              <a:rPr lang="el-GR" sz="1600" b="1" dirty="0">
                <a:solidFill>
                  <a:schemeClr val="tx2">
                    <a:lumMod val="75000"/>
                  </a:schemeClr>
                </a:solidFill>
              </a:rPr>
              <a:t>:</a:t>
            </a:r>
            <a:r>
              <a:rPr lang="el-GR" sz="1600" dirty="0">
                <a:solidFill>
                  <a:schemeClr val="tx2">
                    <a:lumMod val="75000"/>
                  </a:schemeClr>
                </a:solidFill>
              </a:rPr>
              <a:t> 3.000.000 (χρήστες με </a:t>
            </a:r>
            <a:r>
              <a:rPr lang="en-US" sz="1600" dirty="0">
                <a:solidFill>
                  <a:schemeClr val="tx2">
                    <a:lumMod val="75000"/>
                  </a:schemeClr>
                </a:solidFill>
              </a:rPr>
              <a:t>smartphone</a:t>
            </a:r>
            <a:r>
              <a:rPr lang="el-GR" sz="1600" dirty="0">
                <a:solidFill>
                  <a:schemeClr val="tx2">
                    <a:lumMod val="75000"/>
                  </a:schemeClr>
                </a:solidFill>
              </a:rPr>
              <a:t>/ψηφιακή χρήση)</a:t>
            </a:r>
            <a:endParaRPr lang="en-US" sz="1600" dirty="0">
              <a:solidFill>
                <a:schemeClr val="tx2">
                  <a:lumMod val="75000"/>
                </a:schemeClr>
              </a:solidFill>
            </a:endParaRPr>
          </a:p>
          <a:p>
            <a:pPr algn="just"/>
            <a:r>
              <a:rPr lang="en-US" sz="1600" b="1" dirty="0">
                <a:solidFill>
                  <a:schemeClr val="tx2">
                    <a:lumMod val="75000"/>
                  </a:schemeClr>
                </a:solidFill>
              </a:rPr>
              <a:t>SOM</a:t>
            </a:r>
            <a:r>
              <a:rPr lang="el-GR" sz="1600" b="1" dirty="0">
                <a:solidFill>
                  <a:schemeClr val="tx2">
                    <a:lumMod val="75000"/>
                  </a:schemeClr>
                </a:solidFill>
              </a:rPr>
              <a:t>:</a:t>
            </a:r>
            <a:r>
              <a:rPr lang="el-GR" sz="1600" dirty="0">
                <a:solidFill>
                  <a:schemeClr val="tx2">
                    <a:lumMod val="75000"/>
                  </a:schemeClr>
                </a:solidFill>
              </a:rPr>
              <a:t> 10.000 χρήστες (στόχος 1ου έτους, πιλοτική εφαρμογή με συνεργασίες supermarket))</a:t>
            </a:r>
            <a:r>
              <a:rPr lang="el-GR" sz="1600" b="1" dirty="0">
                <a:solidFill>
                  <a:schemeClr val="tx2">
                    <a:lumMod val="75000"/>
                  </a:schemeClr>
                </a:solidFill>
              </a:rPr>
              <a:t> </a:t>
            </a:r>
          </a:p>
          <a:p>
            <a:pPr algn="just"/>
            <a:r>
              <a:rPr lang="el-GR" sz="1600" b="1" dirty="0">
                <a:solidFill>
                  <a:schemeClr val="tx2">
                    <a:lumMod val="75000"/>
                  </a:schemeClr>
                </a:solidFill>
              </a:rPr>
              <a:t>Έρευνα Πεδίου (</a:t>
            </a:r>
            <a:r>
              <a:rPr lang="en-US" sz="1600" b="1" dirty="0">
                <a:solidFill>
                  <a:schemeClr val="tx2">
                    <a:lumMod val="75000"/>
                  </a:schemeClr>
                </a:solidFill>
              </a:rPr>
              <a:t>Field Research</a:t>
            </a:r>
            <a:r>
              <a:rPr lang="el-GR" sz="1600" b="1" dirty="0">
                <a:solidFill>
                  <a:schemeClr val="tx2">
                    <a:lumMod val="75000"/>
                  </a:schemeClr>
                </a:solidFill>
              </a:rPr>
              <a:t>) </a:t>
            </a:r>
            <a:endParaRPr lang="en-US" sz="1600" dirty="0">
              <a:solidFill>
                <a:schemeClr val="tx2">
                  <a:lumMod val="75000"/>
                </a:schemeClr>
              </a:solidFill>
            </a:endParaRPr>
          </a:p>
          <a:p>
            <a:pPr algn="just"/>
            <a:r>
              <a:rPr lang="el-GR" sz="1600" dirty="0">
                <a:solidFill>
                  <a:schemeClr val="tx2">
                    <a:lumMod val="75000"/>
                  </a:schemeClr>
                </a:solidFill>
              </a:rPr>
              <a:t>Η έρευνα πεδίου πραγματοποιήθηκε με ερωτηματολόγιο σε 100 άτομα, καθώς και με παρατηρήσεις σε supermarket και εμπειρίες από το οικογενειακό και φιλικό περιβάλλον. Τα αποτελέσματα έδειξαν ότι πολλοί καταναλωτές δυσκολεύονται να επιλέξουν γρήγορα προϊόντα, γεγονός που επιβεβαιώνει την ανάγκη για μια πιο απλή και έξυπνη λύση όπως το BUY AI</a:t>
            </a:r>
            <a:r>
              <a:rPr lang="el-GR" sz="1600" dirty="0"/>
              <a:t>.</a:t>
            </a:r>
            <a:endParaRPr lang="el-GR" sz="1600" dirty="0">
              <a:solidFill>
                <a:schemeClr val="tx2">
                  <a:lumMod val="75000"/>
                </a:schemeClr>
              </a:solidFill>
            </a:endParaRPr>
          </a:p>
        </p:txBody>
      </p:sp>
      <p:graphicFrame>
        <p:nvGraphicFramePr>
          <p:cNvPr id="4" name="Chart 3">
            <a:extLst>
              <a:ext uri="{FF2B5EF4-FFF2-40B4-BE49-F238E27FC236}">
                <a16:creationId xmlns:a16="http://schemas.microsoft.com/office/drawing/2014/main" id="{0051E0DC-D26B-7B6F-321A-47A534DB6338}"/>
              </a:ext>
            </a:extLst>
          </p:cNvPr>
          <p:cNvGraphicFramePr>
            <a:graphicFrameLocks noGrp="1"/>
          </p:cNvGraphicFramePr>
          <p:nvPr>
            <p:extLst>
              <p:ext uri="{D42A27DB-BD31-4B8C-83A1-F6EECF244321}">
                <p14:modId xmlns:p14="http://schemas.microsoft.com/office/powerpoint/2010/main" val="2230239239"/>
              </p:ext>
            </p:extLst>
          </p:nvPr>
        </p:nvGraphicFramePr>
        <p:xfrm>
          <a:off x="9216059" y="5075024"/>
          <a:ext cx="4943894"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a:extLst>
              <a:ext uri="{FF2B5EF4-FFF2-40B4-BE49-F238E27FC236}">
                <a16:creationId xmlns:a16="http://schemas.microsoft.com/office/drawing/2014/main" id="{07BD4FCC-763F-1432-5948-848F28ABEA56}"/>
              </a:ext>
            </a:extLst>
          </p:cNvPr>
          <p:cNvSpPr txBox="1"/>
          <p:nvPr/>
        </p:nvSpPr>
        <p:spPr>
          <a:xfrm>
            <a:off x="9216059" y="1429462"/>
            <a:ext cx="8175851" cy="3046988"/>
          </a:xfrm>
          <a:prstGeom prst="rect">
            <a:avLst/>
          </a:prstGeom>
          <a:noFill/>
        </p:spPr>
        <p:txBody>
          <a:bodyPr wrap="square">
            <a:spAutoFit/>
          </a:bodyPr>
          <a:lstStyle/>
          <a:p>
            <a:pPr algn="just"/>
            <a:r>
              <a:rPr lang="el-GR" sz="1600" b="1" dirty="0">
                <a:solidFill>
                  <a:schemeClr val="tx2">
                    <a:lumMod val="75000"/>
                  </a:schemeClr>
                </a:solidFill>
              </a:rPr>
              <a:t>Κύρια ευρήματα έρευνας πεδίου</a:t>
            </a:r>
            <a:r>
              <a:rPr lang="en-US" sz="1600" b="1" dirty="0">
                <a:solidFill>
                  <a:schemeClr val="tx2">
                    <a:lumMod val="75000"/>
                  </a:schemeClr>
                </a:solidFill>
              </a:rPr>
              <a:t>:</a:t>
            </a:r>
            <a:endParaRPr lang="en-US" sz="1600" dirty="0">
              <a:solidFill>
                <a:schemeClr val="tx2">
                  <a:lumMod val="75000"/>
                </a:schemeClr>
              </a:solidFill>
            </a:endParaRPr>
          </a:p>
          <a:p>
            <a:pPr algn="just"/>
            <a:r>
              <a:rPr lang="el-GR" sz="1600" b="1" dirty="0">
                <a:solidFill>
                  <a:schemeClr val="tx2">
                    <a:lumMod val="75000"/>
                  </a:schemeClr>
                </a:solidFill>
              </a:rPr>
              <a:t>65%</a:t>
            </a:r>
            <a:r>
              <a:rPr lang="el-GR" sz="1600" dirty="0">
                <a:solidFill>
                  <a:schemeClr val="tx2">
                    <a:lumMod val="75000"/>
                  </a:schemeClr>
                </a:solidFill>
              </a:rPr>
              <a:t> δυσκολεύεται να διαβάσει τιμές και ετικέτες.</a:t>
            </a:r>
          </a:p>
          <a:p>
            <a:pPr algn="just"/>
            <a:r>
              <a:rPr lang="el-GR" sz="1600" b="1" dirty="0">
                <a:solidFill>
                  <a:schemeClr val="tx2">
                    <a:lumMod val="75000"/>
                  </a:schemeClr>
                </a:solidFill>
              </a:rPr>
              <a:t>52%</a:t>
            </a:r>
            <a:r>
              <a:rPr lang="el-GR" sz="1600" dirty="0">
                <a:solidFill>
                  <a:schemeClr val="tx2">
                    <a:lumMod val="75000"/>
                  </a:schemeClr>
                </a:solidFill>
              </a:rPr>
              <a:t> χρειάζεται βοήθεια για να εντοπίσει προϊόντα.</a:t>
            </a:r>
          </a:p>
          <a:p>
            <a:pPr algn="just"/>
            <a:r>
              <a:rPr lang="el-GR" sz="1600" b="1" dirty="0">
                <a:solidFill>
                  <a:schemeClr val="tx2">
                    <a:lumMod val="75000"/>
                  </a:schemeClr>
                </a:solidFill>
              </a:rPr>
              <a:t>68%</a:t>
            </a:r>
            <a:r>
              <a:rPr lang="el-GR" sz="1600" dirty="0">
                <a:solidFill>
                  <a:schemeClr val="tx2">
                    <a:lumMod val="75000"/>
                  </a:schemeClr>
                </a:solidFill>
              </a:rPr>
              <a:t> καθυστερεί μπροστά σε πολλές επιλογές.</a:t>
            </a:r>
          </a:p>
          <a:p>
            <a:pPr algn="just"/>
            <a:r>
              <a:rPr lang="el-GR" sz="1600" b="1" dirty="0">
                <a:solidFill>
                  <a:schemeClr val="tx2">
                    <a:lumMod val="75000"/>
                  </a:schemeClr>
                </a:solidFill>
              </a:rPr>
              <a:t>40%</a:t>
            </a:r>
            <a:r>
              <a:rPr lang="el-GR" sz="1600" dirty="0">
                <a:solidFill>
                  <a:schemeClr val="tx2">
                    <a:lumMod val="75000"/>
                  </a:schemeClr>
                </a:solidFill>
              </a:rPr>
              <a:t> αλλάζει προϊόν επειδή δεν βρίσκει αυτό που αναζητά.</a:t>
            </a:r>
          </a:p>
          <a:p>
            <a:pPr algn="just"/>
            <a:r>
              <a:rPr lang="el-GR" sz="1600" dirty="0">
                <a:solidFill>
                  <a:schemeClr val="tx2">
                    <a:lumMod val="75000"/>
                  </a:schemeClr>
                </a:solidFill>
              </a:rPr>
              <a:t>Μόνο </a:t>
            </a:r>
            <a:r>
              <a:rPr lang="el-GR" sz="1600" b="1" dirty="0">
                <a:solidFill>
                  <a:schemeClr val="tx2">
                    <a:lumMod val="75000"/>
                  </a:schemeClr>
                </a:solidFill>
              </a:rPr>
              <a:t>28%</a:t>
            </a:r>
            <a:r>
              <a:rPr lang="el-GR" sz="1600" dirty="0">
                <a:solidFill>
                  <a:schemeClr val="tx2">
                    <a:lumMod val="75000"/>
                  </a:schemeClr>
                </a:solidFill>
              </a:rPr>
              <a:t> χρησιμοποιεί ψηφιακά μέσα για έρευνα αγοράς, ενώ λιγότερο από </a:t>
            </a:r>
            <a:r>
              <a:rPr lang="el-GR" sz="1600" b="1" dirty="0">
                <a:solidFill>
                  <a:schemeClr val="tx2">
                    <a:lumMod val="75000"/>
                  </a:schemeClr>
                </a:solidFill>
              </a:rPr>
              <a:t>2%</a:t>
            </a:r>
            <a:r>
              <a:rPr lang="el-GR" sz="1600" dirty="0">
                <a:solidFill>
                  <a:schemeClr val="tx2">
                    <a:lumMod val="75000"/>
                  </a:schemeClr>
                </a:solidFill>
              </a:rPr>
              <a:t> χρησιμοποιεί κινητό μέσα στο κατάστημα, παρότι δηλώνει ότι η πληροφορία επηρεάζει την τελική επιλογή.</a:t>
            </a:r>
          </a:p>
          <a:p>
            <a:pPr algn="just"/>
            <a:r>
              <a:rPr lang="el-GR" sz="1600" b="1" dirty="0">
                <a:solidFill>
                  <a:schemeClr val="tx2">
                    <a:lumMod val="75000"/>
                  </a:schemeClr>
                </a:solidFill>
              </a:rPr>
              <a:t>Συμπέρασμα:</a:t>
            </a:r>
            <a:r>
              <a:rPr lang="el-GR" sz="1600" dirty="0">
                <a:solidFill>
                  <a:schemeClr val="tx2">
                    <a:lumMod val="75000"/>
                  </a:schemeClr>
                </a:solidFill>
              </a:rPr>
              <a:t> Τα ευρήματα επιβεβαιώνουν την ανάγκη για απλούστευση, καθοδήγηση και </a:t>
            </a:r>
            <a:r>
              <a:rPr lang="en-US" sz="1600" dirty="0">
                <a:solidFill>
                  <a:schemeClr val="tx2">
                    <a:lumMod val="75000"/>
                  </a:schemeClr>
                </a:solidFill>
              </a:rPr>
              <a:t>voice</a:t>
            </a:r>
            <a:r>
              <a:rPr lang="el-GR" sz="1600" dirty="0">
                <a:solidFill>
                  <a:schemeClr val="tx2">
                    <a:lumMod val="75000"/>
                  </a:schemeClr>
                </a:solidFill>
              </a:rPr>
              <a:t>-</a:t>
            </a:r>
            <a:r>
              <a:rPr lang="en-US" sz="1600" dirty="0">
                <a:solidFill>
                  <a:schemeClr val="tx2">
                    <a:lumMod val="75000"/>
                  </a:schemeClr>
                </a:solidFill>
              </a:rPr>
              <a:t>first</a:t>
            </a:r>
            <a:r>
              <a:rPr lang="el-GR" sz="1600" dirty="0">
                <a:solidFill>
                  <a:schemeClr val="tx2">
                    <a:lumMod val="75000"/>
                  </a:schemeClr>
                </a:solidFill>
              </a:rPr>
              <a:t> εμπειρία, υποστηρίζοντας ξεκάθαρα το </a:t>
            </a:r>
            <a:r>
              <a:rPr lang="en-US" sz="1600" dirty="0">
                <a:solidFill>
                  <a:schemeClr val="tx2">
                    <a:lumMod val="75000"/>
                  </a:schemeClr>
                </a:solidFill>
              </a:rPr>
              <a:t>product</a:t>
            </a:r>
            <a:r>
              <a:rPr lang="el-GR" sz="1600" dirty="0">
                <a:solidFill>
                  <a:schemeClr val="tx2">
                    <a:lumMod val="75000"/>
                  </a:schemeClr>
                </a:solidFill>
              </a:rPr>
              <a:t>–</a:t>
            </a:r>
            <a:r>
              <a:rPr lang="en-US" sz="1600" dirty="0">
                <a:solidFill>
                  <a:schemeClr val="tx2">
                    <a:lumMod val="75000"/>
                  </a:schemeClr>
                </a:solidFill>
              </a:rPr>
              <a:t>market fit</a:t>
            </a:r>
            <a:r>
              <a:rPr lang="el-GR" sz="1600" dirty="0">
                <a:solidFill>
                  <a:schemeClr val="tx2">
                    <a:lumMod val="75000"/>
                  </a:schemeClr>
                </a:solidFill>
              </a:rPr>
              <a:t> του </a:t>
            </a:r>
            <a:r>
              <a:rPr lang="en-US" sz="1600" dirty="0">
                <a:solidFill>
                  <a:schemeClr val="tx2">
                    <a:lumMod val="75000"/>
                  </a:schemeClr>
                </a:solidFill>
              </a:rPr>
              <a:t>BUY AI</a:t>
            </a:r>
            <a:r>
              <a:rPr lang="el-GR" sz="1600" dirty="0">
                <a:solidFill>
                  <a:schemeClr val="tx2">
                    <a:lumMod val="75000"/>
                  </a:schemeClr>
                </a:solidFill>
              </a:rPr>
              <a:t>.</a:t>
            </a:r>
            <a:endParaRPr lang="en-US" sz="1600" dirty="0">
              <a:solidFill>
                <a:schemeClr val="tx2">
                  <a:lumMod val="75000"/>
                </a:schemeClr>
              </a:solidFill>
            </a:endParaRPr>
          </a:p>
          <a:p>
            <a:pPr algn="just"/>
            <a:r>
              <a:rPr lang="el-GR" sz="1600" dirty="0">
                <a:solidFill>
                  <a:schemeClr val="tx2">
                    <a:lumMod val="75000"/>
                  </a:schemeClr>
                </a:solidFill>
              </a:rPr>
              <a:t>Το BUY AI ξεχωρίζει γιατί έχει σχεδιαστεί εξαρχής ως voice-first εφαρμογή που απλοποιεί τη διαδικασία αγορών και εξυπηρετεί μεγάλο εύρος καταναλωτών, προσφέροντας ταχύτητα, απλότητα και προσβασιμότητα σε μια καθημερινή ανάγκη</a:t>
            </a:r>
          </a:p>
        </p:txBody>
      </p:sp>
      <p:graphicFrame>
        <p:nvGraphicFramePr>
          <p:cNvPr id="22" name="Chart 21">
            <a:extLst>
              <a:ext uri="{FF2B5EF4-FFF2-40B4-BE49-F238E27FC236}">
                <a16:creationId xmlns:a16="http://schemas.microsoft.com/office/drawing/2014/main" id="{9F481F8E-F0DE-B461-6BC0-4B0FFBED5B57}"/>
              </a:ext>
            </a:extLst>
          </p:cNvPr>
          <p:cNvGraphicFramePr>
            <a:graphicFrameLocks noGrp="1"/>
          </p:cNvGraphicFramePr>
          <p:nvPr>
            <p:extLst>
              <p:ext uri="{D42A27DB-BD31-4B8C-83A1-F6EECF244321}">
                <p14:modId xmlns:p14="http://schemas.microsoft.com/office/powerpoint/2010/main" val="2034702735"/>
              </p:ext>
            </p:extLst>
          </p:nvPr>
        </p:nvGraphicFramePr>
        <p:xfrm>
          <a:off x="13905640" y="5075024"/>
          <a:ext cx="3617558" cy="3128868"/>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9"/>
          <p:cNvGrpSpPr/>
          <p:nvPr/>
        </p:nvGrpSpPr>
        <p:grpSpPr>
          <a:xfrm>
            <a:off x="17018803" y="9203561"/>
            <a:ext cx="1419911" cy="1419911"/>
            <a:chOff x="9077" y="-25803"/>
            <a:chExt cx="812800" cy="812800"/>
          </a:xfrm>
        </p:grpSpPr>
        <p:sp>
          <p:nvSpPr>
            <p:cNvPr id="20" name="Freeform 20"/>
            <p:cNvSpPr/>
            <p:nvPr/>
          </p:nvSpPr>
          <p:spPr>
            <a:xfrm>
              <a:off x="9077" y="-2580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p:cNvSpPr txBox="1"/>
            <p:nvPr/>
          </p:nvSpPr>
          <p:spPr>
            <a:xfrm>
              <a:off x="9077" y="8557"/>
              <a:ext cx="660400" cy="708025"/>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a:t>
              </a:r>
              <a:r>
                <a:rPr lang="el-GR" sz="2799" dirty="0">
                  <a:solidFill>
                    <a:srgbClr val="191919"/>
                  </a:solidFill>
                  <a:latin typeface="Montserrat"/>
                  <a:ea typeface="Montserrat"/>
                  <a:cs typeface="Montserrat"/>
                  <a:sym typeface="Montserrat"/>
                </a:rPr>
                <a:t>4</a:t>
              </a:r>
              <a:endParaRPr lang="en-US" sz="2799" dirty="0">
                <a:solidFill>
                  <a:srgbClr val="191919"/>
                </a:solidFill>
                <a:latin typeface="Montserrat"/>
                <a:ea typeface="Montserrat"/>
                <a:cs typeface="Montserrat"/>
                <a:sym typeface="Montserra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a:extLst>
            <a:ext uri="{FF2B5EF4-FFF2-40B4-BE49-F238E27FC236}">
              <a16:creationId xmlns:a16="http://schemas.microsoft.com/office/drawing/2014/main" id="{7D428574-A70F-0E61-D1F8-28AFA89B4FB5}"/>
            </a:ext>
          </a:extLst>
        </p:cNvPr>
        <p:cNvGrpSpPr/>
        <p:nvPr/>
      </p:nvGrpSpPr>
      <p:grpSpPr>
        <a:xfrm>
          <a:off x="0" y="0"/>
          <a:ext cx="0" cy="0"/>
          <a:chOff x="0" y="0"/>
          <a:chExt cx="0" cy="0"/>
        </a:xfrm>
      </p:grpSpPr>
      <p:grpSp>
        <p:nvGrpSpPr>
          <p:cNvPr id="62" name="Group 2">
            <a:extLst>
              <a:ext uri="{FF2B5EF4-FFF2-40B4-BE49-F238E27FC236}">
                <a16:creationId xmlns:a16="http://schemas.microsoft.com/office/drawing/2014/main" id="{0559DA4B-9B8D-AFA8-458C-E6090A9B233A}"/>
              </a:ext>
            </a:extLst>
          </p:cNvPr>
          <p:cNvGrpSpPr/>
          <p:nvPr/>
        </p:nvGrpSpPr>
        <p:grpSpPr>
          <a:xfrm>
            <a:off x="-45450" y="133382"/>
            <a:ext cx="18441218" cy="1200932"/>
            <a:chOff x="-338820" y="-124677"/>
            <a:chExt cx="4858024" cy="620618"/>
          </a:xfrm>
        </p:grpSpPr>
        <p:sp>
          <p:nvSpPr>
            <p:cNvPr id="63" name="Freeform 3">
              <a:extLst>
                <a:ext uri="{FF2B5EF4-FFF2-40B4-BE49-F238E27FC236}">
                  <a16:creationId xmlns:a16="http://schemas.microsoft.com/office/drawing/2014/main" id="{E5F60E5B-6949-F337-89B3-58FCB533B92B}"/>
                </a:ext>
              </a:extLst>
            </p:cNvPr>
            <p:cNvSpPr/>
            <p:nvPr/>
          </p:nvSpPr>
          <p:spPr>
            <a:xfrm>
              <a:off x="-338820" y="-124677"/>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64" name="TextBox 4">
              <a:extLst>
                <a:ext uri="{FF2B5EF4-FFF2-40B4-BE49-F238E27FC236}">
                  <a16:creationId xmlns:a16="http://schemas.microsoft.com/office/drawing/2014/main" id="{F3C829A4-54D1-7A76-1C7B-8BB028EF5E56}"/>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59" name="Group 2">
            <a:extLst>
              <a:ext uri="{FF2B5EF4-FFF2-40B4-BE49-F238E27FC236}">
                <a16:creationId xmlns:a16="http://schemas.microsoft.com/office/drawing/2014/main" id="{E556894D-00D3-29A4-BE07-218A44DABA5C}"/>
              </a:ext>
            </a:extLst>
          </p:cNvPr>
          <p:cNvGrpSpPr/>
          <p:nvPr/>
        </p:nvGrpSpPr>
        <p:grpSpPr>
          <a:xfrm>
            <a:off x="-77375" y="-793780"/>
            <a:ext cx="18321811" cy="1643498"/>
            <a:chOff x="-277453" y="-47625"/>
            <a:chExt cx="4858024" cy="938685"/>
          </a:xfrm>
        </p:grpSpPr>
        <p:sp>
          <p:nvSpPr>
            <p:cNvPr id="60" name="Freeform 3">
              <a:extLst>
                <a:ext uri="{FF2B5EF4-FFF2-40B4-BE49-F238E27FC236}">
                  <a16:creationId xmlns:a16="http://schemas.microsoft.com/office/drawing/2014/main" id="{1B106842-74B4-4DB8-BB1C-CF38A9AD6179}"/>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61" name="TextBox 4">
              <a:extLst>
                <a:ext uri="{FF2B5EF4-FFF2-40B4-BE49-F238E27FC236}">
                  <a16:creationId xmlns:a16="http://schemas.microsoft.com/office/drawing/2014/main" id="{CE2D3087-CA38-5EC9-B255-545D8A2C3AD7}"/>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18" name="Group 18">
            <a:extLst>
              <a:ext uri="{FF2B5EF4-FFF2-40B4-BE49-F238E27FC236}">
                <a16:creationId xmlns:a16="http://schemas.microsoft.com/office/drawing/2014/main" id="{80CC0630-FCE2-21D9-CD91-A5B23EE3B4AD}"/>
              </a:ext>
            </a:extLst>
          </p:cNvPr>
          <p:cNvGrpSpPr/>
          <p:nvPr/>
        </p:nvGrpSpPr>
        <p:grpSpPr>
          <a:xfrm>
            <a:off x="16797437" y="-1632804"/>
            <a:ext cx="3228405" cy="3228405"/>
            <a:chOff x="0" y="0"/>
            <a:chExt cx="812800" cy="812800"/>
          </a:xfrm>
        </p:grpSpPr>
        <p:sp>
          <p:nvSpPr>
            <p:cNvPr id="20" name="TextBox 20">
              <a:extLst>
                <a:ext uri="{FF2B5EF4-FFF2-40B4-BE49-F238E27FC236}">
                  <a16:creationId xmlns:a16="http://schemas.microsoft.com/office/drawing/2014/main" id="{84FE0B57-09E0-1B56-F276-3A1F2D7092DA}"/>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19" name="Freeform 19">
              <a:extLst>
                <a:ext uri="{FF2B5EF4-FFF2-40B4-BE49-F238E27FC236}">
                  <a16:creationId xmlns:a16="http://schemas.microsoft.com/office/drawing/2014/main" id="{666645F0-AA3B-24FA-3245-5523F95C7B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grpSp>
      <p:grpSp>
        <p:nvGrpSpPr>
          <p:cNvPr id="21" name="Group 21">
            <a:extLst>
              <a:ext uri="{FF2B5EF4-FFF2-40B4-BE49-F238E27FC236}">
                <a16:creationId xmlns:a16="http://schemas.microsoft.com/office/drawing/2014/main" id="{E2D3402E-8E81-2EBA-8302-721BFA9C9E5F}"/>
              </a:ext>
            </a:extLst>
          </p:cNvPr>
          <p:cNvGrpSpPr/>
          <p:nvPr/>
        </p:nvGrpSpPr>
        <p:grpSpPr>
          <a:xfrm>
            <a:off x="-18158" y="253072"/>
            <a:ext cx="658368" cy="658368"/>
            <a:chOff x="0" y="0"/>
            <a:chExt cx="812800" cy="812800"/>
          </a:xfrm>
        </p:grpSpPr>
        <p:sp>
          <p:nvSpPr>
            <p:cNvPr id="22" name="Freeform 22">
              <a:extLst>
                <a:ext uri="{FF2B5EF4-FFF2-40B4-BE49-F238E27FC236}">
                  <a16:creationId xmlns:a16="http://schemas.microsoft.com/office/drawing/2014/main" id="{40A361F9-84C9-CDE6-BB7D-C8E5D494EA9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a:p>
          </p:txBody>
        </p:sp>
        <p:sp>
          <p:nvSpPr>
            <p:cNvPr id="23" name="TextBox 23">
              <a:extLst>
                <a:ext uri="{FF2B5EF4-FFF2-40B4-BE49-F238E27FC236}">
                  <a16:creationId xmlns:a16="http://schemas.microsoft.com/office/drawing/2014/main" id="{C5D06C67-53C7-9A8D-9AB4-CC82C3BBF544}"/>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49" name="TextBox 2">
            <a:extLst>
              <a:ext uri="{FF2B5EF4-FFF2-40B4-BE49-F238E27FC236}">
                <a16:creationId xmlns:a16="http://schemas.microsoft.com/office/drawing/2014/main" id="{DC76D221-38C2-61E9-C0FB-67FEC05E8A1F}"/>
              </a:ext>
            </a:extLst>
          </p:cNvPr>
          <p:cNvSpPr txBox="1"/>
          <p:nvPr/>
        </p:nvSpPr>
        <p:spPr>
          <a:xfrm>
            <a:off x="820589" y="365526"/>
            <a:ext cx="8873057" cy="923330"/>
          </a:xfrm>
          <a:prstGeom prst="rect">
            <a:avLst/>
          </a:prstGeom>
        </p:spPr>
        <p:txBody>
          <a:bodyPr wrap="square" lIns="0" tIns="0" rIns="0" bIns="0" rtlCol="0" anchor="t">
            <a:spAutoFit/>
          </a:bodyPr>
          <a:lstStyle/>
          <a:p>
            <a:r>
              <a:rPr lang="en-US" sz="2800" b="1" dirty="0">
                <a:solidFill>
                  <a:schemeClr val="bg1"/>
                </a:solidFill>
              </a:rPr>
              <a:t>6</a:t>
            </a:r>
            <a:r>
              <a:rPr lang="el-GR" sz="2800" b="1" dirty="0">
                <a:solidFill>
                  <a:schemeClr val="bg1"/>
                </a:solidFill>
              </a:rPr>
              <a:t>. ΑΝΑΛΥΣΗ ΑΝΤΑΓΩΝΙΣΜΟΥ &amp; ΔΙΑΦΟΡΟΠΟΙΗΣΗ</a:t>
            </a:r>
            <a:endParaRPr lang="en-US" sz="2800" b="1" dirty="0">
              <a:solidFill>
                <a:schemeClr val="bg1"/>
              </a:solidFill>
              <a:sym typeface="DM Sans Bold"/>
            </a:endParaRPr>
          </a:p>
          <a:p>
            <a:endParaRPr lang="el-GR" sz="3200" b="1" dirty="0">
              <a:solidFill>
                <a:schemeClr val="bg1"/>
              </a:solidFill>
            </a:endParaRPr>
          </a:p>
        </p:txBody>
      </p:sp>
      <p:sp>
        <p:nvSpPr>
          <p:cNvPr id="7" name="TextBox 2">
            <a:extLst>
              <a:ext uri="{FF2B5EF4-FFF2-40B4-BE49-F238E27FC236}">
                <a16:creationId xmlns:a16="http://schemas.microsoft.com/office/drawing/2014/main" id="{34A40589-83F7-2B6B-676D-27FC61E8891C}"/>
              </a:ext>
            </a:extLst>
          </p:cNvPr>
          <p:cNvSpPr txBox="1"/>
          <p:nvPr/>
        </p:nvSpPr>
        <p:spPr>
          <a:xfrm>
            <a:off x="10060617" y="371652"/>
            <a:ext cx="4400430" cy="923330"/>
          </a:xfrm>
          <a:prstGeom prst="rect">
            <a:avLst/>
          </a:prstGeom>
        </p:spPr>
        <p:txBody>
          <a:bodyPr wrap="square" lIns="0" tIns="0" rIns="0" bIns="0" rtlCol="0" anchor="t">
            <a:spAutoFit/>
          </a:bodyPr>
          <a:lstStyle/>
          <a:p>
            <a:pPr algn="ctr"/>
            <a:r>
              <a:rPr lang="el-GR" sz="2800" b="1" dirty="0">
                <a:solidFill>
                  <a:schemeClr val="bg1"/>
                </a:solidFill>
              </a:rPr>
              <a:t>7. ΠΩΛΗΣΕΙΣ &amp; ΠΡΟΩΘΗΣΗ</a:t>
            </a:r>
          </a:p>
          <a:p>
            <a:pPr algn="ctr"/>
            <a:endParaRPr lang="el-GR" sz="3200" b="1" dirty="0">
              <a:solidFill>
                <a:schemeClr val="bg1"/>
              </a:solidFill>
            </a:endParaRPr>
          </a:p>
        </p:txBody>
      </p:sp>
      <p:grpSp>
        <p:nvGrpSpPr>
          <p:cNvPr id="3" name="Group 3">
            <a:extLst>
              <a:ext uri="{FF2B5EF4-FFF2-40B4-BE49-F238E27FC236}">
                <a16:creationId xmlns:a16="http://schemas.microsoft.com/office/drawing/2014/main" id="{32F730BB-45FB-A02E-60D0-2CA1DC88DB8A}"/>
              </a:ext>
            </a:extLst>
          </p:cNvPr>
          <p:cNvGrpSpPr/>
          <p:nvPr/>
        </p:nvGrpSpPr>
        <p:grpSpPr>
          <a:xfrm>
            <a:off x="1274008" y="-3278834"/>
            <a:ext cx="16373782" cy="13432452"/>
            <a:chOff x="0" y="-47625"/>
            <a:chExt cx="6730744" cy="1911235"/>
          </a:xfrm>
        </p:grpSpPr>
        <p:sp>
          <p:nvSpPr>
            <p:cNvPr id="6" name="Freeform 4">
              <a:extLst>
                <a:ext uri="{FF2B5EF4-FFF2-40B4-BE49-F238E27FC236}">
                  <a16:creationId xmlns:a16="http://schemas.microsoft.com/office/drawing/2014/main" id="{DC18193B-7AAF-0990-8048-513B89C9BA21}"/>
                </a:ext>
              </a:extLst>
            </p:cNvPr>
            <p:cNvSpPr/>
            <p:nvPr/>
          </p:nvSpPr>
          <p:spPr>
            <a:xfrm>
              <a:off x="3174367" y="573433"/>
              <a:ext cx="3556377"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sz="1700"/>
            </a:p>
          </p:txBody>
        </p:sp>
        <p:sp>
          <p:nvSpPr>
            <p:cNvPr id="8" name="TextBox 5">
              <a:extLst>
                <a:ext uri="{FF2B5EF4-FFF2-40B4-BE49-F238E27FC236}">
                  <a16:creationId xmlns:a16="http://schemas.microsoft.com/office/drawing/2014/main" id="{0F1F94D6-25FF-5D38-BD0B-E7E35719A610}"/>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sz="1700"/>
            </a:p>
          </p:txBody>
        </p:sp>
      </p:grpSp>
      <p:sp>
        <p:nvSpPr>
          <p:cNvPr id="5" name="TextBox 4">
            <a:extLst>
              <a:ext uri="{FF2B5EF4-FFF2-40B4-BE49-F238E27FC236}">
                <a16:creationId xmlns:a16="http://schemas.microsoft.com/office/drawing/2014/main" id="{A2A2B5CA-0B33-1B0D-AC51-F6CB971B9A5B}"/>
              </a:ext>
            </a:extLst>
          </p:cNvPr>
          <p:cNvSpPr txBox="1"/>
          <p:nvPr/>
        </p:nvSpPr>
        <p:spPr>
          <a:xfrm>
            <a:off x="9040686" y="1442038"/>
            <a:ext cx="8001234" cy="8217634"/>
          </a:xfrm>
          <a:prstGeom prst="rect">
            <a:avLst/>
          </a:prstGeom>
          <a:noFill/>
        </p:spPr>
        <p:txBody>
          <a:bodyPr wrap="square">
            <a:spAutoFit/>
          </a:bodyPr>
          <a:lstStyle/>
          <a:p>
            <a:r>
              <a:rPr lang="el-GR" sz="1600" dirty="0">
                <a:solidFill>
                  <a:schemeClr val="tx2">
                    <a:lumMod val="75000"/>
                  </a:schemeClr>
                </a:solidFill>
              </a:rPr>
              <a:t>Η </a:t>
            </a:r>
            <a:r>
              <a:rPr lang="el-GR" sz="1600" b="1" dirty="0">
                <a:solidFill>
                  <a:schemeClr val="tx2">
                    <a:lumMod val="75000"/>
                  </a:schemeClr>
                </a:solidFill>
              </a:rPr>
              <a:t>στρατηγική πωλήσεων</a:t>
            </a:r>
            <a:r>
              <a:rPr lang="el-GR" sz="1600" dirty="0">
                <a:solidFill>
                  <a:schemeClr val="tx2">
                    <a:lumMod val="75000"/>
                  </a:schemeClr>
                </a:solidFill>
              </a:rPr>
              <a:t> της εταιρείας βασίζεται στη </a:t>
            </a:r>
            <a:r>
              <a:rPr lang="el-GR" sz="1600" b="1" dirty="0">
                <a:solidFill>
                  <a:schemeClr val="tx2">
                    <a:lumMod val="75000"/>
                  </a:schemeClr>
                </a:solidFill>
              </a:rPr>
              <a:t>σταδιακή ανάπτυξη της εφαρμογής</a:t>
            </a:r>
            <a:r>
              <a:rPr lang="el-GR" sz="1600" dirty="0">
                <a:solidFill>
                  <a:schemeClr val="tx2">
                    <a:lumMod val="75000"/>
                  </a:schemeClr>
                </a:solidFill>
              </a:rPr>
              <a:t>, μέσω Η στρατηγική πωλήσεων βασίζεται στη </a:t>
            </a:r>
            <a:r>
              <a:rPr lang="el-GR" sz="1600" b="1" dirty="0">
                <a:solidFill>
                  <a:schemeClr val="tx2">
                    <a:lumMod val="75000"/>
                  </a:schemeClr>
                </a:solidFill>
              </a:rPr>
              <a:t>σταδιακή ανάπτυξη της εφαρμογής μέσω πιλοτικής χρήσης, αύξησης χρηστών και δημιουργίας συνεργασιών με supermarket</a:t>
            </a:r>
            <a:r>
              <a:rPr lang="el-GR" sz="1600" dirty="0">
                <a:solidFill>
                  <a:schemeClr val="tx2">
                    <a:lumMod val="75000"/>
                  </a:schemeClr>
                </a:solidFill>
              </a:rPr>
              <a:t>, με στόχο τη μετάβαση από τη μαθητική εικονική επιχείρηση σε ένα </a:t>
            </a:r>
            <a:r>
              <a:rPr lang="el-GR" sz="1600" b="1" dirty="0">
                <a:solidFill>
                  <a:schemeClr val="tx2">
                    <a:lumMod val="75000"/>
                  </a:schemeClr>
                </a:solidFill>
              </a:rPr>
              <a:t>βιώσιμο και επεκτάσιμο επιχειρηματικό μοντέλο</a:t>
            </a:r>
            <a:r>
              <a:rPr lang="el-GR" sz="1600" dirty="0">
                <a:solidFill>
                  <a:schemeClr val="tx2">
                    <a:lumMod val="75000"/>
                  </a:schemeClr>
                </a:solidFill>
              </a:rPr>
              <a:t>.</a:t>
            </a:r>
          </a:p>
          <a:p>
            <a:r>
              <a:rPr lang="el-GR" sz="1600" dirty="0">
                <a:solidFill>
                  <a:schemeClr val="tx2">
                    <a:lumMod val="75000"/>
                  </a:schemeClr>
                </a:solidFill>
              </a:rPr>
              <a:t>Βασικοί άξονες:</a:t>
            </a:r>
          </a:p>
          <a:p>
            <a:r>
              <a:rPr lang="el-GR" sz="1600" b="1" dirty="0">
                <a:solidFill>
                  <a:schemeClr val="tx2">
                    <a:lumMod val="75000"/>
                  </a:schemeClr>
                </a:solidFill>
              </a:rPr>
              <a:t>Πιλοτική χρήση χωρίς χρέωση</a:t>
            </a:r>
            <a:r>
              <a:rPr lang="el-GR" sz="1600" dirty="0">
                <a:solidFill>
                  <a:schemeClr val="tx2">
                    <a:lumMod val="75000"/>
                  </a:schemeClr>
                </a:solidFill>
              </a:rPr>
              <a:t> για δοκιμή και συλλογή feedback </a:t>
            </a:r>
          </a:p>
          <a:p>
            <a:r>
              <a:rPr lang="el-GR" sz="1600" b="1" dirty="0">
                <a:solidFill>
                  <a:schemeClr val="tx2">
                    <a:lumMod val="75000"/>
                  </a:schemeClr>
                </a:solidFill>
              </a:rPr>
              <a:t>Παρουσιάσεις σε εκθέσεις και εκδηλώσεις</a:t>
            </a:r>
            <a:r>
              <a:rPr lang="el-GR" sz="1600" dirty="0">
                <a:solidFill>
                  <a:schemeClr val="tx2">
                    <a:lumMod val="75000"/>
                  </a:schemeClr>
                </a:solidFill>
              </a:rPr>
              <a:t> </a:t>
            </a:r>
          </a:p>
          <a:p>
            <a:r>
              <a:rPr lang="el-GR" sz="1600" b="1" dirty="0">
                <a:solidFill>
                  <a:schemeClr val="tx2">
                    <a:lumMod val="75000"/>
                  </a:schemeClr>
                </a:solidFill>
              </a:rPr>
              <a:t>Δοκιμή σε supermarket σε πραγματικές συνθήκες</a:t>
            </a:r>
            <a:r>
              <a:rPr lang="el-GR" sz="1600" dirty="0">
                <a:solidFill>
                  <a:schemeClr val="tx2">
                    <a:lumMod val="75000"/>
                  </a:schemeClr>
                </a:solidFill>
              </a:rPr>
              <a:t> </a:t>
            </a:r>
          </a:p>
          <a:p>
            <a:r>
              <a:rPr lang="el-GR" sz="1600" dirty="0">
                <a:solidFill>
                  <a:schemeClr val="tx2">
                    <a:lumMod val="75000"/>
                  </a:schemeClr>
                </a:solidFill>
              </a:rPr>
              <a:t>Χρήση </a:t>
            </a:r>
            <a:r>
              <a:rPr lang="el-GR" sz="1600" b="1" dirty="0">
                <a:solidFill>
                  <a:schemeClr val="tx2">
                    <a:lumMod val="75000"/>
                  </a:schemeClr>
                </a:solidFill>
              </a:rPr>
              <a:t>QR codes και προωθητικού υλικού</a:t>
            </a:r>
            <a:r>
              <a:rPr lang="el-GR" sz="1600" dirty="0">
                <a:solidFill>
                  <a:schemeClr val="tx2">
                    <a:lumMod val="75000"/>
                  </a:schemeClr>
                </a:solidFill>
              </a:rPr>
              <a:t> </a:t>
            </a:r>
          </a:p>
          <a:p>
            <a:r>
              <a:rPr lang="el-GR" sz="1600" b="1" dirty="0">
                <a:solidFill>
                  <a:schemeClr val="tx2">
                    <a:lumMod val="75000"/>
                  </a:schemeClr>
                </a:solidFill>
              </a:rPr>
              <a:t>Συνεργασίες με supermarket και B2B επιχειρήσεις</a:t>
            </a:r>
            <a:r>
              <a:rPr lang="el-GR" sz="1600" dirty="0">
                <a:solidFill>
                  <a:schemeClr val="tx2">
                    <a:lumMod val="75000"/>
                  </a:schemeClr>
                </a:solidFill>
              </a:rPr>
              <a:t> </a:t>
            </a:r>
          </a:p>
          <a:p>
            <a:r>
              <a:rPr lang="el-GR" sz="1600" b="1" dirty="0">
                <a:solidFill>
                  <a:schemeClr val="tx2">
                    <a:lumMod val="75000"/>
                  </a:schemeClr>
                </a:solidFill>
              </a:rPr>
              <a:t>Μικρή χρέωση ανά χρήση μετά την πιλοτική φάση</a:t>
            </a:r>
            <a:r>
              <a:rPr lang="el-GR" sz="1600" dirty="0">
                <a:solidFill>
                  <a:schemeClr val="tx2">
                    <a:lumMod val="75000"/>
                  </a:schemeClr>
                </a:solidFill>
              </a:rPr>
              <a:t> </a:t>
            </a:r>
          </a:p>
          <a:p>
            <a:r>
              <a:rPr lang="el-GR" sz="1600" dirty="0">
                <a:solidFill>
                  <a:schemeClr val="tx2">
                    <a:lumMod val="75000"/>
                  </a:schemeClr>
                </a:solidFill>
              </a:rPr>
              <a:t>Αύξηση χρηστών μέσω </a:t>
            </a:r>
            <a:r>
              <a:rPr lang="el-GR" sz="1600" b="1" dirty="0">
                <a:solidFill>
                  <a:schemeClr val="tx2">
                    <a:lumMod val="75000"/>
                  </a:schemeClr>
                </a:solidFill>
              </a:rPr>
              <a:t>social media και ψηφιακής προώθησης</a:t>
            </a:r>
            <a:r>
              <a:rPr lang="el-GR" sz="1600" dirty="0">
                <a:solidFill>
                  <a:schemeClr val="tx2">
                    <a:lumMod val="75000"/>
                  </a:schemeClr>
                </a:solidFill>
              </a:rPr>
              <a:t> </a:t>
            </a:r>
          </a:p>
          <a:p>
            <a:r>
              <a:rPr lang="el-GR" sz="1600" dirty="0">
                <a:solidFill>
                  <a:schemeClr val="tx2">
                    <a:lumMod val="75000"/>
                  </a:schemeClr>
                </a:solidFill>
              </a:rPr>
              <a:t>Διάδοση μέσω </a:t>
            </a:r>
            <a:r>
              <a:rPr lang="el-GR" sz="1600" b="1" dirty="0">
                <a:solidFill>
                  <a:schemeClr val="tx2">
                    <a:lumMod val="75000"/>
                  </a:schemeClr>
                </a:solidFill>
              </a:rPr>
              <a:t>word of mouth</a:t>
            </a:r>
            <a:r>
              <a:rPr lang="el-GR" sz="1600" dirty="0">
                <a:solidFill>
                  <a:schemeClr val="tx2">
                    <a:lumMod val="75000"/>
                  </a:schemeClr>
                </a:solidFill>
              </a:rPr>
              <a:t> </a:t>
            </a:r>
          </a:p>
          <a:p>
            <a:r>
              <a:rPr lang="el-GR" sz="1600" dirty="0">
                <a:solidFill>
                  <a:schemeClr val="tx2">
                    <a:lumMod val="75000"/>
                  </a:schemeClr>
                </a:solidFill>
              </a:rPr>
              <a:t>Στόχος του πρώτου έτους είναι η απόκτηση των πρώτων χρηστών και συνεργασιών, ώστε να επιβεβαιωθεί η </a:t>
            </a:r>
            <a:r>
              <a:rPr lang="el-GR" sz="1600" b="1" dirty="0">
                <a:solidFill>
                  <a:schemeClr val="tx2">
                    <a:lumMod val="75000"/>
                  </a:schemeClr>
                </a:solidFill>
              </a:rPr>
              <a:t>βιωσιμότητα του μοντέλου</a:t>
            </a:r>
            <a:r>
              <a:rPr lang="el-GR" sz="1600" dirty="0">
                <a:solidFill>
                  <a:schemeClr val="tx2">
                    <a:lumMod val="75000"/>
                  </a:schemeClr>
                </a:solidFill>
              </a:rPr>
              <a:t> και να υποστηριχθεί η μελλοντική ανάπτυξη.</a:t>
            </a:r>
          </a:p>
          <a:p>
            <a:pPr algn="just"/>
            <a:endParaRPr lang="el-GR" sz="1600" dirty="0">
              <a:solidFill>
                <a:schemeClr val="tx2">
                  <a:lumMod val="75000"/>
                </a:schemeClr>
              </a:solidFill>
            </a:endParaRPr>
          </a:p>
          <a:p>
            <a:r>
              <a:rPr lang="el-GR" sz="1600" dirty="0">
                <a:solidFill>
                  <a:schemeClr val="tx2">
                    <a:lumMod val="75000"/>
                  </a:schemeClr>
                </a:solidFill>
              </a:rPr>
              <a:t>Η στρατηγική προώθησης βασίζεται στην </a:t>
            </a:r>
            <a:r>
              <a:rPr lang="el-GR" sz="1600" b="1" dirty="0">
                <a:solidFill>
                  <a:schemeClr val="tx2">
                    <a:lumMod val="75000"/>
                  </a:schemeClr>
                </a:solidFill>
              </a:rPr>
              <a:t>άμεση επαφή με το κοινό, τη συμμετοχή σε εκδηλώσεις, τη χρήση ψηφιακών μέσων και τη δοκιμή της εφαρμογής σε πραγματικές συνθήκες</a:t>
            </a:r>
            <a:r>
              <a:rPr lang="el-GR" sz="1600" dirty="0">
                <a:solidFill>
                  <a:schemeClr val="tx2">
                    <a:lumMod val="75000"/>
                  </a:schemeClr>
                </a:solidFill>
              </a:rPr>
              <a:t>, με στόχο την αύξηση της αναγνωρισιμότητας με </a:t>
            </a:r>
            <a:r>
              <a:rPr lang="el-GR" sz="1600" b="1" dirty="0">
                <a:solidFill>
                  <a:schemeClr val="tx2">
                    <a:lumMod val="75000"/>
                  </a:schemeClr>
                </a:solidFill>
              </a:rPr>
              <a:t>χαμηλό κόστος</a:t>
            </a:r>
            <a:r>
              <a:rPr lang="el-GR" sz="1600" dirty="0">
                <a:solidFill>
                  <a:schemeClr val="tx2">
                    <a:lumMod val="75000"/>
                  </a:schemeClr>
                </a:solidFill>
              </a:rPr>
              <a:t>.</a:t>
            </a:r>
          </a:p>
          <a:p>
            <a:r>
              <a:rPr lang="el-GR" sz="1600" dirty="0">
                <a:solidFill>
                  <a:schemeClr val="tx2">
                    <a:lumMod val="75000"/>
                  </a:schemeClr>
                </a:solidFill>
              </a:rPr>
              <a:t>Βασικές ενέργειες:</a:t>
            </a:r>
          </a:p>
          <a:p>
            <a:r>
              <a:rPr lang="el-GR" sz="1600" dirty="0">
                <a:solidFill>
                  <a:schemeClr val="tx2">
                    <a:lumMod val="75000"/>
                  </a:schemeClr>
                </a:solidFill>
              </a:rPr>
              <a:t>Συμμετοχή στη </a:t>
            </a:r>
            <a:r>
              <a:rPr lang="el-GR" sz="1600" b="1" dirty="0">
                <a:solidFill>
                  <a:schemeClr val="tx2">
                    <a:lumMod val="75000"/>
                  </a:schemeClr>
                </a:solidFill>
              </a:rPr>
              <a:t>Μαθητική Εμπορική Έκθεση JA Greece</a:t>
            </a:r>
            <a:r>
              <a:rPr lang="el-GR" sz="1600" dirty="0">
                <a:solidFill>
                  <a:schemeClr val="tx2">
                    <a:lumMod val="75000"/>
                  </a:schemeClr>
                </a:solidFill>
              </a:rPr>
              <a:t> </a:t>
            </a:r>
          </a:p>
          <a:p>
            <a:r>
              <a:rPr lang="el-GR" sz="1600" dirty="0">
                <a:solidFill>
                  <a:schemeClr val="tx2">
                    <a:lumMod val="75000"/>
                  </a:schemeClr>
                </a:solidFill>
              </a:rPr>
              <a:t>Δημιουργία </a:t>
            </a:r>
            <a:r>
              <a:rPr lang="el-GR" sz="1600" b="1" dirty="0">
                <a:solidFill>
                  <a:schemeClr val="tx2">
                    <a:lumMod val="75000"/>
                  </a:schemeClr>
                </a:solidFill>
              </a:rPr>
              <a:t>QR codes</a:t>
            </a:r>
            <a:r>
              <a:rPr lang="el-GR" sz="1600" dirty="0">
                <a:solidFill>
                  <a:schemeClr val="tx2">
                    <a:lumMod val="75000"/>
                  </a:schemeClr>
                </a:solidFill>
              </a:rPr>
              <a:t> για άμεση πρόσβαση στην εφαρμογή </a:t>
            </a:r>
          </a:p>
          <a:p>
            <a:r>
              <a:rPr lang="el-GR" sz="1600" dirty="0">
                <a:solidFill>
                  <a:schemeClr val="tx2">
                    <a:lumMod val="75000"/>
                  </a:schemeClr>
                </a:solidFill>
              </a:rPr>
              <a:t>Κατασκευή </a:t>
            </a:r>
            <a:r>
              <a:rPr lang="el-GR" sz="1600" b="1" dirty="0">
                <a:solidFill>
                  <a:schemeClr val="tx2">
                    <a:lumMod val="75000"/>
                  </a:schemeClr>
                </a:solidFill>
              </a:rPr>
              <a:t>3D μπρελόκ με QR code</a:t>
            </a:r>
            <a:r>
              <a:rPr lang="el-GR" sz="1600" dirty="0">
                <a:solidFill>
                  <a:schemeClr val="tx2">
                    <a:lumMod val="75000"/>
                  </a:schemeClr>
                </a:solidFill>
              </a:rPr>
              <a:t> </a:t>
            </a:r>
          </a:p>
          <a:p>
            <a:r>
              <a:rPr lang="el-GR" sz="1600" dirty="0">
                <a:solidFill>
                  <a:schemeClr val="tx2">
                    <a:lumMod val="75000"/>
                  </a:schemeClr>
                </a:solidFill>
              </a:rPr>
              <a:t>Διανομή </a:t>
            </a:r>
            <a:r>
              <a:rPr lang="el-GR" sz="1600" b="1" dirty="0">
                <a:solidFill>
                  <a:schemeClr val="tx2">
                    <a:lumMod val="75000"/>
                  </a:schemeClr>
                </a:solidFill>
              </a:rPr>
              <a:t>προωθητικού υλικού</a:t>
            </a:r>
            <a:r>
              <a:rPr lang="el-GR" sz="1600" dirty="0">
                <a:solidFill>
                  <a:schemeClr val="tx2">
                    <a:lumMod val="75000"/>
                  </a:schemeClr>
                </a:solidFill>
              </a:rPr>
              <a:t> σε εκθέσεις και παρουσιάσεις </a:t>
            </a:r>
          </a:p>
          <a:p>
            <a:r>
              <a:rPr lang="el-GR" sz="1600" b="1" dirty="0">
                <a:solidFill>
                  <a:schemeClr val="tx2">
                    <a:lumMod val="75000"/>
                  </a:schemeClr>
                </a:solidFill>
              </a:rPr>
              <a:t>Επίδειξη σε supermarket</a:t>
            </a:r>
            <a:r>
              <a:rPr lang="el-GR" sz="1600" dirty="0">
                <a:solidFill>
                  <a:schemeClr val="tx2">
                    <a:lumMod val="75000"/>
                  </a:schemeClr>
                </a:solidFill>
              </a:rPr>
              <a:t> και συλλογή feedback </a:t>
            </a:r>
          </a:p>
          <a:p>
            <a:r>
              <a:rPr lang="el-GR" sz="1600" dirty="0">
                <a:solidFill>
                  <a:schemeClr val="tx2">
                    <a:lumMod val="75000"/>
                  </a:schemeClr>
                </a:solidFill>
              </a:rPr>
              <a:t>Ενεργή παρουσία σε </a:t>
            </a:r>
            <a:r>
              <a:rPr lang="el-GR" sz="1600" b="1" dirty="0">
                <a:solidFill>
                  <a:schemeClr val="tx2">
                    <a:lumMod val="75000"/>
                  </a:schemeClr>
                </a:solidFill>
              </a:rPr>
              <a:t>Instagram, TikTok, YouTube</a:t>
            </a:r>
            <a:r>
              <a:rPr lang="el-GR" sz="1600" dirty="0">
                <a:solidFill>
                  <a:schemeClr val="tx2">
                    <a:lumMod val="75000"/>
                  </a:schemeClr>
                </a:solidFill>
              </a:rPr>
              <a:t> </a:t>
            </a:r>
          </a:p>
          <a:p>
            <a:r>
              <a:rPr lang="el-GR" sz="1600" dirty="0">
                <a:solidFill>
                  <a:schemeClr val="tx2">
                    <a:lumMod val="75000"/>
                  </a:schemeClr>
                </a:solidFill>
              </a:rPr>
              <a:t>Ενημέρωση </a:t>
            </a:r>
            <a:r>
              <a:rPr lang="el-GR" sz="1600" b="1" dirty="0">
                <a:solidFill>
                  <a:schemeClr val="tx2">
                    <a:lumMod val="75000"/>
                  </a:schemeClr>
                </a:solidFill>
              </a:rPr>
              <a:t>ιστοσελίδας και ψηφιακών καναλιών</a:t>
            </a:r>
            <a:r>
              <a:rPr lang="el-GR" sz="1600" dirty="0">
                <a:solidFill>
                  <a:schemeClr val="tx2">
                    <a:lumMod val="75000"/>
                  </a:schemeClr>
                </a:solidFill>
              </a:rPr>
              <a:t> </a:t>
            </a:r>
          </a:p>
          <a:p>
            <a:r>
              <a:rPr lang="el-GR" sz="1600" dirty="0">
                <a:solidFill>
                  <a:schemeClr val="tx2">
                    <a:lumMod val="75000"/>
                  </a:schemeClr>
                </a:solidFill>
              </a:rPr>
              <a:t>Παρουσιάσεις σε </a:t>
            </a:r>
            <a:r>
              <a:rPr lang="el-GR" sz="1600" b="1" dirty="0">
                <a:solidFill>
                  <a:schemeClr val="tx2">
                    <a:lumMod val="75000"/>
                  </a:schemeClr>
                </a:solidFill>
              </a:rPr>
              <a:t>σχολικές και εκπαιδευτικές δράσεις</a:t>
            </a:r>
            <a:r>
              <a:rPr lang="el-GR" sz="1600" dirty="0">
                <a:solidFill>
                  <a:schemeClr val="tx2">
                    <a:lumMod val="75000"/>
                  </a:schemeClr>
                </a:solidFill>
              </a:rPr>
              <a:t> </a:t>
            </a:r>
          </a:p>
          <a:p>
            <a:r>
              <a:rPr lang="el-GR" sz="1600" dirty="0">
                <a:solidFill>
                  <a:schemeClr val="tx2">
                    <a:lumMod val="75000"/>
                  </a:schemeClr>
                </a:solidFill>
              </a:rPr>
              <a:t>Προώθηση μέσω </a:t>
            </a:r>
            <a:r>
              <a:rPr lang="el-GR" sz="1600" b="1" dirty="0">
                <a:solidFill>
                  <a:schemeClr val="tx2">
                    <a:lumMod val="75000"/>
                  </a:schemeClr>
                </a:solidFill>
              </a:rPr>
              <a:t>word of mouth</a:t>
            </a:r>
            <a:r>
              <a:rPr lang="el-GR" sz="1600" dirty="0">
                <a:solidFill>
                  <a:schemeClr val="tx2">
                    <a:lumMod val="75000"/>
                  </a:schemeClr>
                </a:solidFill>
              </a:rPr>
              <a:t> </a:t>
            </a:r>
          </a:p>
          <a:p>
            <a:r>
              <a:rPr lang="el-GR" sz="1600" dirty="0">
                <a:solidFill>
                  <a:schemeClr val="tx2">
                    <a:lumMod val="75000"/>
                  </a:schemeClr>
                </a:solidFill>
              </a:rPr>
              <a:t>Η στρατηγική αυτή ενισχύει την </a:t>
            </a:r>
            <a:r>
              <a:rPr lang="el-GR" sz="1600" b="1" dirty="0">
                <a:solidFill>
                  <a:schemeClr val="tx2">
                    <a:lumMod val="75000"/>
                  </a:schemeClr>
                </a:solidFill>
              </a:rPr>
              <a:t>αναγνωρισιμότητα, την αξιοπιστία και τη σχέση με τους χρήστες</a:t>
            </a:r>
            <a:r>
              <a:rPr lang="el-GR" sz="1600" dirty="0">
                <a:solidFill>
                  <a:schemeClr val="tx2">
                    <a:lumMod val="75000"/>
                  </a:schemeClr>
                </a:solidFill>
              </a:rPr>
              <a:t>, υποστηρίζοντας την ανάπτυξη της εφαρμογής.</a:t>
            </a:r>
          </a:p>
          <a:p>
            <a:endParaRPr lang="el-GR" sz="1600" dirty="0">
              <a:solidFill>
                <a:schemeClr val="tx2">
                  <a:lumMod val="75000"/>
                </a:schemeClr>
              </a:solidFill>
            </a:endParaRPr>
          </a:p>
        </p:txBody>
      </p:sp>
      <p:grpSp>
        <p:nvGrpSpPr>
          <p:cNvPr id="9" name="Group 3">
            <a:extLst>
              <a:ext uri="{FF2B5EF4-FFF2-40B4-BE49-F238E27FC236}">
                <a16:creationId xmlns:a16="http://schemas.microsoft.com/office/drawing/2014/main" id="{E1939ACD-46DE-65C4-44D7-8F69899F5EEB}"/>
              </a:ext>
            </a:extLst>
          </p:cNvPr>
          <p:cNvGrpSpPr/>
          <p:nvPr/>
        </p:nvGrpSpPr>
        <p:grpSpPr>
          <a:xfrm>
            <a:off x="302971" y="1068168"/>
            <a:ext cx="8285972" cy="9067561"/>
            <a:chOff x="0" y="0"/>
            <a:chExt cx="3402901" cy="1290177"/>
          </a:xfrm>
        </p:grpSpPr>
        <p:sp>
          <p:nvSpPr>
            <p:cNvPr id="10" name="Freeform 4">
              <a:extLst>
                <a:ext uri="{FF2B5EF4-FFF2-40B4-BE49-F238E27FC236}">
                  <a16:creationId xmlns:a16="http://schemas.microsoft.com/office/drawing/2014/main" id="{5602D70A-A6A5-2237-EE69-9717FC7E06B5}"/>
                </a:ext>
              </a:extLst>
            </p:cNvPr>
            <p:cNvSpPr/>
            <p:nvPr/>
          </p:nvSpPr>
          <p:spPr>
            <a:xfrm>
              <a:off x="0" y="0"/>
              <a:ext cx="3402901" cy="1290177"/>
            </a:xfrm>
            <a:custGeom>
              <a:avLst/>
              <a:gdLst/>
              <a:ahLst/>
              <a:cxnLst/>
              <a:rect l="l" t="t" r="r" b="b"/>
              <a:pathLst>
                <a:path w="3402901" h="1290177">
                  <a:moveTo>
                    <a:pt x="59920" y="0"/>
                  </a:moveTo>
                  <a:lnTo>
                    <a:pt x="3342981" y="0"/>
                  </a:lnTo>
                  <a:cubicBezTo>
                    <a:pt x="3358873" y="0"/>
                    <a:pt x="3374114" y="6313"/>
                    <a:pt x="3385351" y="17550"/>
                  </a:cubicBezTo>
                  <a:cubicBezTo>
                    <a:pt x="3396588" y="28787"/>
                    <a:pt x="3402901" y="44028"/>
                    <a:pt x="3402901" y="59920"/>
                  </a:cubicBezTo>
                  <a:lnTo>
                    <a:pt x="3402901" y="1230257"/>
                  </a:lnTo>
                  <a:cubicBezTo>
                    <a:pt x="3402901" y="1246149"/>
                    <a:pt x="3396588" y="1261390"/>
                    <a:pt x="3385351" y="1272627"/>
                  </a:cubicBezTo>
                  <a:cubicBezTo>
                    <a:pt x="3374114" y="1283864"/>
                    <a:pt x="3358873" y="1290177"/>
                    <a:pt x="3342981" y="1290177"/>
                  </a:cubicBezTo>
                  <a:lnTo>
                    <a:pt x="59920" y="1290177"/>
                  </a:lnTo>
                  <a:cubicBezTo>
                    <a:pt x="44028" y="1290177"/>
                    <a:pt x="28787" y="1283864"/>
                    <a:pt x="17550" y="1272627"/>
                  </a:cubicBezTo>
                  <a:cubicBezTo>
                    <a:pt x="6313" y="1261390"/>
                    <a:pt x="0" y="1246149"/>
                    <a:pt x="0" y="1230257"/>
                  </a:cubicBezTo>
                  <a:lnTo>
                    <a:pt x="0" y="59920"/>
                  </a:lnTo>
                  <a:cubicBezTo>
                    <a:pt x="0" y="44028"/>
                    <a:pt x="6313" y="28787"/>
                    <a:pt x="17550" y="17550"/>
                  </a:cubicBezTo>
                  <a:cubicBezTo>
                    <a:pt x="28787" y="6313"/>
                    <a:pt x="44028" y="0"/>
                    <a:pt x="59920" y="0"/>
                  </a:cubicBezTo>
                  <a:close/>
                </a:path>
              </a:pathLst>
            </a:custGeom>
            <a:solidFill>
              <a:srgbClr val="E4E4E5"/>
            </a:solidFill>
          </p:spPr>
          <p:txBody>
            <a:bodyPr/>
            <a:lstStyle/>
            <a:p>
              <a:endParaRPr lang="en-US" sz="1700"/>
            </a:p>
          </p:txBody>
        </p:sp>
        <p:sp>
          <p:nvSpPr>
            <p:cNvPr id="11" name="TextBox 5">
              <a:extLst>
                <a:ext uri="{FF2B5EF4-FFF2-40B4-BE49-F238E27FC236}">
                  <a16:creationId xmlns:a16="http://schemas.microsoft.com/office/drawing/2014/main" id="{63E6A86B-901E-D073-2A64-1B803F3EEF79}"/>
                </a:ext>
              </a:extLst>
            </p:cNvPr>
            <p:cNvSpPr txBox="1"/>
            <p:nvPr/>
          </p:nvSpPr>
          <p:spPr>
            <a:xfrm>
              <a:off x="0" y="-47625"/>
              <a:ext cx="3402901" cy="1337802"/>
            </a:xfrm>
            <a:prstGeom prst="rect">
              <a:avLst/>
            </a:prstGeom>
          </p:spPr>
          <p:txBody>
            <a:bodyPr lIns="50800" tIns="50800" rIns="50800" bIns="50800" rtlCol="0" anchor="ctr"/>
            <a:lstStyle/>
            <a:p>
              <a:pPr algn="ctr">
                <a:lnSpc>
                  <a:spcPts val="3407"/>
                </a:lnSpc>
              </a:pPr>
              <a:endParaRPr sz="1700"/>
            </a:p>
          </p:txBody>
        </p:sp>
      </p:grpSp>
      <p:graphicFrame>
        <p:nvGraphicFramePr>
          <p:cNvPr id="4" name="Table 3">
            <a:extLst>
              <a:ext uri="{FF2B5EF4-FFF2-40B4-BE49-F238E27FC236}">
                <a16:creationId xmlns:a16="http://schemas.microsoft.com/office/drawing/2014/main" id="{CD6B6888-B914-063A-AF00-FF58676929B9}"/>
              </a:ext>
            </a:extLst>
          </p:cNvPr>
          <p:cNvGraphicFramePr>
            <a:graphicFrameLocks noGrp="1"/>
          </p:cNvGraphicFramePr>
          <p:nvPr>
            <p:extLst>
              <p:ext uri="{D42A27DB-BD31-4B8C-83A1-F6EECF244321}">
                <p14:modId xmlns:p14="http://schemas.microsoft.com/office/powerpoint/2010/main" val="3114797313"/>
              </p:ext>
            </p:extLst>
          </p:nvPr>
        </p:nvGraphicFramePr>
        <p:xfrm>
          <a:off x="640210" y="4154516"/>
          <a:ext cx="7473141" cy="4625130"/>
        </p:xfrm>
        <a:graphic>
          <a:graphicData uri="http://schemas.openxmlformats.org/drawingml/2006/table">
            <a:tbl>
              <a:tblPr firstRow="1" firstCol="1" bandRow="1">
                <a:tableStyleId>{6E25E649-3F16-4E02-A733-19D2CDBF48F0}</a:tableStyleId>
              </a:tblPr>
              <a:tblGrid>
                <a:gridCol w="2373392">
                  <a:extLst>
                    <a:ext uri="{9D8B030D-6E8A-4147-A177-3AD203B41FA5}">
                      <a16:colId xmlns:a16="http://schemas.microsoft.com/office/drawing/2014/main" val="250770321"/>
                    </a:ext>
                  </a:extLst>
                </a:gridCol>
                <a:gridCol w="1210110">
                  <a:extLst>
                    <a:ext uri="{9D8B030D-6E8A-4147-A177-3AD203B41FA5}">
                      <a16:colId xmlns:a16="http://schemas.microsoft.com/office/drawing/2014/main" val="1081808154"/>
                    </a:ext>
                  </a:extLst>
                </a:gridCol>
                <a:gridCol w="2074474">
                  <a:extLst>
                    <a:ext uri="{9D8B030D-6E8A-4147-A177-3AD203B41FA5}">
                      <a16:colId xmlns:a16="http://schemas.microsoft.com/office/drawing/2014/main" val="635339778"/>
                    </a:ext>
                  </a:extLst>
                </a:gridCol>
                <a:gridCol w="1815165">
                  <a:extLst>
                    <a:ext uri="{9D8B030D-6E8A-4147-A177-3AD203B41FA5}">
                      <a16:colId xmlns:a16="http://schemas.microsoft.com/office/drawing/2014/main" val="1658384972"/>
                    </a:ext>
                  </a:extLst>
                </a:gridCol>
              </a:tblGrid>
              <a:tr h="437898">
                <a:tc>
                  <a:txBody>
                    <a:bodyPr/>
                    <a:lstStyle/>
                    <a:p>
                      <a:pPr>
                        <a:buNone/>
                      </a:pPr>
                      <a:r>
                        <a:rPr lang="el-GR" sz="1600" dirty="0"/>
                        <a:t>Χαρακτηριστικά</a:t>
                      </a:r>
                    </a:p>
                  </a:txBody>
                  <a:tcPr marL="80821" marR="80821" marT="40410" marB="40410" anchor="ctr"/>
                </a:tc>
                <a:tc>
                  <a:txBody>
                    <a:bodyPr/>
                    <a:lstStyle/>
                    <a:p>
                      <a:pPr>
                        <a:buNone/>
                      </a:pPr>
                      <a:r>
                        <a:rPr lang="en-US" sz="1600"/>
                        <a:t>BUY AI</a:t>
                      </a:r>
                    </a:p>
                  </a:txBody>
                  <a:tcPr marL="80821" marR="80821" marT="40410" marB="40410" anchor="ctr"/>
                </a:tc>
                <a:tc>
                  <a:txBody>
                    <a:bodyPr/>
                    <a:lstStyle/>
                    <a:p>
                      <a:pPr>
                        <a:buNone/>
                      </a:pPr>
                      <a:r>
                        <a:rPr lang="en-US" sz="1600" dirty="0"/>
                        <a:t>Apps Supermarket</a:t>
                      </a:r>
                    </a:p>
                  </a:txBody>
                  <a:tcPr marL="80821" marR="80821" marT="40410" marB="40410" anchor="ctr"/>
                </a:tc>
                <a:tc>
                  <a:txBody>
                    <a:bodyPr/>
                    <a:lstStyle/>
                    <a:p>
                      <a:pPr>
                        <a:buNone/>
                      </a:pPr>
                      <a:r>
                        <a:rPr lang="en-US" sz="1600" dirty="0" err="1"/>
                        <a:t>eFood</a:t>
                      </a:r>
                      <a:r>
                        <a:rPr lang="en-US" sz="1600" dirty="0"/>
                        <a:t> / Wolt / BOX</a:t>
                      </a:r>
                    </a:p>
                  </a:txBody>
                  <a:tcPr marL="80821" marR="80821" marT="40410" marB="40410" anchor="ctr"/>
                </a:tc>
                <a:extLst>
                  <a:ext uri="{0D108BD9-81ED-4DB2-BD59-A6C34878D82A}">
                    <a16:rowId xmlns:a16="http://schemas.microsoft.com/office/drawing/2014/main" val="1421995814"/>
                  </a:ext>
                </a:extLst>
              </a:tr>
              <a:tr h="437898">
                <a:tc>
                  <a:txBody>
                    <a:bodyPr/>
                    <a:lstStyle/>
                    <a:p>
                      <a:pPr>
                        <a:buNone/>
                      </a:pPr>
                      <a:r>
                        <a:rPr lang="el-GR" sz="1600" dirty="0"/>
                        <a:t>Οικονομικό καλάθι</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l-GR" sz="1600" b="1" dirty="0">
                          <a:solidFill>
                            <a:srgbClr val="00B050"/>
                          </a:solidFill>
                        </a:rPr>
                        <a:t>✔</a:t>
                      </a:r>
                      <a:r>
                        <a:rPr lang="el-GR" sz="1600" dirty="0"/>
                        <a:t> (μερικώς)</a:t>
                      </a:r>
                    </a:p>
                  </a:txBody>
                  <a:tcPr marL="80821" marR="80821" marT="40410" marB="40410" anchor="ctr"/>
                </a:tc>
                <a:tc>
                  <a:txBody>
                    <a:bodyPr/>
                    <a:lstStyle/>
                    <a:p>
                      <a:pPr algn="ctr">
                        <a:buNone/>
                      </a:pPr>
                      <a:r>
                        <a:rPr lang="en-US" sz="1600"/>
                        <a:t>❌</a:t>
                      </a:r>
                    </a:p>
                  </a:txBody>
                  <a:tcPr marL="80821" marR="80821" marT="40410" marB="40410" anchor="ctr"/>
                </a:tc>
                <a:extLst>
                  <a:ext uri="{0D108BD9-81ED-4DB2-BD59-A6C34878D82A}">
                    <a16:rowId xmlns:a16="http://schemas.microsoft.com/office/drawing/2014/main" val="1572365883"/>
                  </a:ext>
                </a:extLst>
              </a:tr>
              <a:tr h="250075">
                <a:tc>
                  <a:txBody>
                    <a:bodyPr/>
                    <a:lstStyle/>
                    <a:p>
                      <a:pPr>
                        <a:buNone/>
                      </a:pPr>
                      <a:r>
                        <a:rPr lang="el-GR" sz="1600" dirty="0"/>
                        <a:t>Πράσινο καλάθι</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a:t>❌</a:t>
                      </a:r>
                    </a:p>
                  </a:txBody>
                  <a:tcPr marL="80821" marR="80821" marT="40410" marB="40410" anchor="ctr"/>
                </a:tc>
                <a:tc>
                  <a:txBody>
                    <a:bodyPr/>
                    <a:lstStyle/>
                    <a:p>
                      <a:pPr algn="ctr">
                        <a:buNone/>
                      </a:pPr>
                      <a:r>
                        <a:rPr lang="en-US" sz="1600"/>
                        <a:t>❌</a:t>
                      </a:r>
                    </a:p>
                  </a:txBody>
                  <a:tcPr marL="80821" marR="80821" marT="40410" marB="40410" anchor="ctr"/>
                </a:tc>
                <a:extLst>
                  <a:ext uri="{0D108BD9-81ED-4DB2-BD59-A6C34878D82A}">
                    <a16:rowId xmlns:a16="http://schemas.microsoft.com/office/drawing/2014/main" val="63625171"/>
                  </a:ext>
                </a:extLst>
              </a:tr>
              <a:tr h="250075">
                <a:tc>
                  <a:txBody>
                    <a:bodyPr/>
                    <a:lstStyle/>
                    <a:p>
                      <a:pPr>
                        <a:buNone/>
                      </a:pPr>
                      <a:r>
                        <a:rPr lang="el-GR" sz="1600" dirty="0"/>
                        <a:t>Υγιεινό καλάθι</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dirty="0"/>
                        <a:t>❌</a:t>
                      </a:r>
                    </a:p>
                  </a:txBody>
                  <a:tcPr marL="80821" marR="80821" marT="40410" marB="40410" anchor="ctr"/>
                </a:tc>
                <a:extLst>
                  <a:ext uri="{0D108BD9-81ED-4DB2-BD59-A6C34878D82A}">
                    <a16:rowId xmlns:a16="http://schemas.microsoft.com/office/drawing/2014/main" val="4203904861"/>
                  </a:ext>
                </a:extLst>
              </a:tr>
              <a:tr h="250075">
                <a:tc>
                  <a:txBody>
                    <a:bodyPr/>
                    <a:lstStyle/>
                    <a:p>
                      <a:pPr>
                        <a:buNone/>
                      </a:pPr>
                      <a:r>
                        <a:rPr lang="en-US" sz="1600"/>
                        <a:t>Eco Score</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dirty="0"/>
                        <a:t>❌</a:t>
                      </a:r>
                    </a:p>
                  </a:txBody>
                  <a:tcPr marL="80821" marR="80821" marT="40410" marB="40410" anchor="ctr"/>
                </a:tc>
                <a:extLst>
                  <a:ext uri="{0D108BD9-81ED-4DB2-BD59-A6C34878D82A}">
                    <a16:rowId xmlns:a16="http://schemas.microsoft.com/office/drawing/2014/main" val="2528863001"/>
                  </a:ext>
                </a:extLst>
              </a:tr>
              <a:tr h="250075">
                <a:tc>
                  <a:txBody>
                    <a:bodyPr/>
                    <a:lstStyle/>
                    <a:p>
                      <a:pPr>
                        <a:buNone/>
                      </a:pPr>
                      <a:r>
                        <a:rPr lang="en-US" sz="1600" dirty="0"/>
                        <a:t>Healthy Score</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a:t>❌</a:t>
                      </a:r>
                    </a:p>
                  </a:txBody>
                  <a:tcPr marL="80821" marR="80821" marT="40410" marB="40410" anchor="ctr"/>
                </a:tc>
                <a:extLst>
                  <a:ext uri="{0D108BD9-81ED-4DB2-BD59-A6C34878D82A}">
                    <a16:rowId xmlns:a16="http://schemas.microsoft.com/office/drawing/2014/main" val="2551617104"/>
                  </a:ext>
                </a:extLst>
              </a:tr>
              <a:tr h="437898">
                <a:tc>
                  <a:txBody>
                    <a:bodyPr/>
                    <a:lstStyle/>
                    <a:p>
                      <a:pPr>
                        <a:buNone/>
                      </a:pPr>
                      <a:r>
                        <a:rPr lang="en-US" sz="1600"/>
                        <a:t>Voice-first </a:t>
                      </a:r>
                      <a:r>
                        <a:rPr lang="el-GR" sz="1600"/>
                        <a:t>εμπειρία</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dirty="0"/>
                        <a:t>❌</a:t>
                      </a:r>
                    </a:p>
                  </a:txBody>
                  <a:tcPr marL="80821" marR="80821" marT="40410" marB="40410" anchor="ctr"/>
                </a:tc>
                <a:extLst>
                  <a:ext uri="{0D108BD9-81ED-4DB2-BD59-A6C34878D82A}">
                    <a16:rowId xmlns:a16="http://schemas.microsoft.com/office/drawing/2014/main" val="4135958575"/>
                  </a:ext>
                </a:extLst>
              </a:tr>
              <a:tr h="437898">
                <a:tc>
                  <a:txBody>
                    <a:bodyPr/>
                    <a:lstStyle/>
                    <a:p>
                      <a:pPr>
                        <a:buNone/>
                      </a:pPr>
                      <a:r>
                        <a:rPr lang="el-GR" sz="1600"/>
                        <a:t>Εντοπισμός καταστημάτων</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extLst>
                  <a:ext uri="{0D108BD9-81ED-4DB2-BD59-A6C34878D82A}">
                    <a16:rowId xmlns:a16="http://schemas.microsoft.com/office/drawing/2014/main" val="2232453965"/>
                  </a:ext>
                </a:extLst>
              </a:tr>
              <a:tr h="437898">
                <a:tc>
                  <a:txBody>
                    <a:bodyPr/>
                    <a:lstStyle/>
                    <a:p>
                      <a:pPr>
                        <a:buNone/>
                      </a:pPr>
                      <a:r>
                        <a:rPr lang="el-GR" sz="1600"/>
                        <a:t>Οικολογικές διαδρομές</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dirty="0"/>
                        <a:t>❌</a:t>
                      </a:r>
                    </a:p>
                  </a:txBody>
                  <a:tcPr marL="80821" marR="80821" marT="40410" marB="40410" anchor="ctr"/>
                </a:tc>
                <a:extLst>
                  <a:ext uri="{0D108BD9-81ED-4DB2-BD59-A6C34878D82A}">
                    <a16:rowId xmlns:a16="http://schemas.microsoft.com/office/drawing/2014/main" val="1262355186"/>
                  </a:ext>
                </a:extLst>
              </a:tr>
              <a:tr h="437898">
                <a:tc>
                  <a:txBody>
                    <a:bodyPr/>
                    <a:lstStyle/>
                    <a:p>
                      <a:pPr>
                        <a:buNone/>
                      </a:pPr>
                      <a:r>
                        <a:rPr lang="el-GR" sz="1600"/>
                        <a:t>Απλή εμπειρία χρήσης</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n-US" sz="1600" dirty="0"/>
                        <a:t>❌</a:t>
                      </a:r>
                    </a:p>
                  </a:txBody>
                  <a:tcPr marL="80821" marR="80821" marT="40410" marB="40410" anchor="ctr"/>
                </a:tc>
                <a:tc>
                  <a:txBody>
                    <a:bodyPr/>
                    <a:lstStyle/>
                    <a:p>
                      <a:pPr algn="ctr">
                        <a:buNone/>
                      </a:pPr>
                      <a:r>
                        <a:rPr lang="en-US" sz="1600" dirty="0"/>
                        <a:t>❌</a:t>
                      </a:r>
                    </a:p>
                  </a:txBody>
                  <a:tcPr marL="80821" marR="80821" marT="40410" marB="40410" anchor="ctr"/>
                </a:tc>
                <a:extLst>
                  <a:ext uri="{0D108BD9-81ED-4DB2-BD59-A6C34878D82A}">
                    <a16:rowId xmlns:a16="http://schemas.microsoft.com/office/drawing/2014/main" val="19528743"/>
                  </a:ext>
                </a:extLst>
              </a:tr>
              <a:tr h="437898">
                <a:tc>
                  <a:txBody>
                    <a:bodyPr/>
                    <a:lstStyle/>
                    <a:p>
                      <a:pPr>
                        <a:buNone/>
                      </a:pPr>
                      <a:r>
                        <a:rPr lang="el-GR" sz="1600"/>
                        <a:t>Προσωποποιημένες προτάσεις</a:t>
                      </a:r>
                    </a:p>
                  </a:txBody>
                  <a:tcPr marL="80821" marR="80821" marT="40410" marB="40410" anchor="ctr"/>
                </a:tc>
                <a:tc>
                  <a:txBody>
                    <a:bodyPr/>
                    <a:lstStyle/>
                    <a:p>
                      <a:pPr algn="ctr">
                        <a:buNone/>
                      </a:pPr>
                      <a:r>
                        <a:rPr lang="en-US" sz="1600" b="1" dirty="0">
                          <a:solidFill>
                            <a:srgbClr val="00B050"/>
                          </a:solidFill>
                        </a:rPr>
                        <a:t>✔</a:t>
                      </a:r>
                    </a:p>
                  </a:txBody>
                  <a:tcPr marL="80821" marR="80821" marT="40410" marB="40410" anchor="ctr"/>
                </a:tc>
                <a:tc>
                  <a:txBody>
                    <a:bodyPr/>
                    <a:lstStyle/>
                    <a:p>
                      <a:pPr algn="ctr">
                        <a:buNone/>
                      </a:pPr>
                      <a:r>
                        <a:rPr lang="el-GR" sz="1600" b="1" dirty="0">
                          <a:solidFill>
                            <a:srgbClr val="00B050"/>
                          </a:solidFill>
                        </a:rPr>
                        <a:t>✔</a:t>
                      </a:r>
                      <a:r>
                        <a:rPr lang="el-GR" sz="1600" dirty="0">
                          <a:solidFill>
                            <a:srgbClr val="00B050"/>
                          </a:solidFill>
                        </a:rPr>
                        <a:t> (μερικώς)</a:t>
                      </a:r>
                    </a:p>
                  </a:txBody>
                  <a:tcPr marL="80821" marR="80821" marT="40410" marB="40410" anchor="ctr"/>
                </a:tc>
                <a:tc>
                  <a:txBody>
                    <a:bodyPr/>
                    <a:lstStyle/>
                    <a:p>
                      <a:pPr algn="ctr">
                        <a:buNone/>
                      </a:pPr>
                      <a:r>
                        <a:rPr lang="el-GR" sz="1600" dirty="0">
                          <a:solidFill>
                            <a:srgbClr val="00B050"/>
                          </a:solidFill>
                        </a:rPr>
                        <a:t>✔ (μερικώς)</a:t>
                      </a:r>
                    </a:p>
                  </a:txBody>
                  <a:tcPr marL="80821" marR="80821" marT="40410" marB="40410" anchor="ctr"/>
                </a:tc>
                <a:extLst>
                  <a:ext uri="{0D108BD9-81ED-4DB2-BD59-A6C34878D82A}">
                    <a16:rowId xmlns:a16="http://schemas.microsoft.com/office/drawing/2014/main" val="343336413"/>
                  </a:ext>
                </a:extLst>
              </a:tr>
            </a:tbl>
          </a:graphicData>
        </a:graphic>
      </p:graphicFrame>
      <p:sp>
        <p:nvSpPr>
          <p:cNvPr id="2" name="TextBox 12">
            <a:extLst>
              <a:ext uri="{FF2B5EF4-FFF2-40B4-BE49-F238E27FC236}">
                <a16:creationId xmlns:a16="http://schemas.microsoft.com/office/drawing/2014/main" id="{48409EB1-4924-C455-C436-1050D5CA437F}"/>
              </a:ext>
            </a:extLst>
          </p:cNvPr>
          <p:cNvSpPr txBox="1"/>
          <p:nvPr/>
        </p:nvSpPr>
        <p:spPr>
          <a:xfrm>
            <a:off x="614280" y="1566458"/>
            <a:ext cx="7473141" cy="1969770"/>
          </a:xfrm>
          <a:prstGeom prst="rect">
            <a:avLst/>
          </a:prstGeom>
        </p:spPr>
        <p:txBody>
          <a:bodyPr wrap="square" lIns="0" tIns="0" rIns="0" bIns="0" rtlCol="0" anchor="t">
            <a:spAutoFit/>
          </a:bodyPr>
          <a:lstStyle/>
          <a:p>
            <a:pPr algn="just"/>
            <a:r>
              <a:rPr lang="el-GR" sz="1600" b="1" dirty="0">
                <a:solidFill>
                  <a:schemeClr val="tx2">
                    <a:lumMod val="75000"/>
                  </a:schemeClr>
                </a:solidFill>
              </a:rPr>
              <a:t>Ανάλυση Ανταγωνισμού:</a:t>
            </a:r>
            <a:r>
              <a:rPr lang="el-GR" sz="1600" dirty="0">
                <a:solidFill>
                  <a:schemeClr val="tx2">
                    <a:lumMod val="75000"/>
                  </a:schemeClr>
                </a:solidFill>
              </a:rPr>
              <a:t> Η αγορά ψηφιακών αγορών supermarket στην Ελλάδα καλύπτεται από εφαρμογές αλυσίδων supermarket, πλατφόρμες delivery (eFood, Wolt, BOX) και aggregators προϊόντων (π.χ. Skroutz Market). Οι λύσεις αυτές εστιάζουν κυρίως στην ταχύτητα παραγγελίας ή στη σύγκριση τιμών, αλλά συχνά παραμένουν πολύπλοκες και χρονοβόρες για τον χρήστη.</a:t>
            </a:r>
          </a:p>
          <a:p>
            <a:pPr algn="just"/>
            <a:r>
              <a:rPr lang="el-GR" sz="1600" dirty="0">
                <a:solidFill>
                  <a:schemeClr val="tx2">
                    <a:lumMod val="75000"/>
                  </a:schemeClr>
                </a:solidFill>
              </a:rPr>
              <a:t>Το BUY AI διαφοροποιείται γιατί συνδυάζει voice-first εμπειρία, προσωποποιημένες προτάσεις και δείκτες κόστους, υγείας και βιωσιμότητας σε μία απλή εφαρμογή, καλύπτοντας ανάγκες που δεν καλύπτονται πλήρως από τις υπάρχουσες λύσεις.</a:t>
            </a:r>
            <a:endParaRPr lang="en-US" sz="1600" dirty="0">
              <a:solidFill>
                <a:schemeClr val="tx2">
                  <a:lumMod val="75000"/>
                </a:schemeClr>
              </a:solidFill>
            </a:endParaRPr>
          </a:p>
        </p:txBody>
      </p:sp>
      <p:grpSp>
        <p:nvGrpSpPr>
          <p:cNvPr id="24" name="Group 24">
            <a:extLst>
              <a:ext uri="{FF2B5EF4-FFF2-40B4-BE49-F238E27FC236}">
                <a16:creationId xmlns:a16="http://schemas.microsoft.com/office/drawing/2014/main" id="{40825DA4-658A-DAF6-68C8-98FC2FB6E00E}"/>
              </a:ext>
            </a:extLst>
          </p:cNvPr>
          <p:cNvGrpSpPr/>
          <p:nvPr/>
        </p:nvGrpSpPr>
        <p:grpSpPr>
          <a:xfrm>
            <a:off x="-2337166" y="9153410"/>
            <a:ext cx="3728207" cy="3728207"/>
            <a:chOff x="0" y="0"/>
            <a:chExt cx="812800" cy="812800"/>
          </a:xfrm>
        </p:grpSpPr>
        <p:sp>
          <p:nvSpPr>
            <p:cNvPr id="26" name="TextBox 26">
              <a:extLst>
                <a:ext uri="{FF2B5EF4-FFF2-40B4-BE49-F238E27FC236}">
                  <a16:creationId xmlns:a16="http://schemas.microsoft.com/office/drawing/2014/main" id="{F6CC15D5-3402-7980-178F-0A9D443A9371}"/>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25" name="Freeform 25">
              <a:extLst>
                <a:ext uri="{FF2B5EF4-FFF2-40B4-BE49-F238E27FC236}">
                  <a16:creationId xmlns:a16="http://schemas.microsoft.com/office/drawing/2014/main" id="{3B453546-9C9D-3228-24E2-F88926CBC9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dirty="0"/>
            </a:p>
          </p:txBody>
        </p:sp>
      </p:grpSp>
      <p:grpSp>
        <p:nvGrpSpPr>
          <p:cNvPr id="56" name="Group 19">
            <a:extLst>
              <a:ext uri="{FF2B5EF4-FFF2-40B4-BE49-F238E27FC236}">
                <a16:creationId xmlns:a16="http://schemas.microsoft.com/office/drawing/2014/main" id="{53C01DA7-15BF-52EF-9D2F-B739B7BD0986}"/>
              </a:ext>
            </a:extLst>
          </p:cNvPr>
          <p:cNvGrpSpPr/>
          <p:nvPr/>
        </p:nvGrpSpPr>
        <p:grpSpPr>
          <a:xfrm>
            <a:off x="17013948" y="9173666"/>
            <a:ext cx="1419911" cy="1419911"/>
            <a:chOff x="0" y="0"/>
            <a:chExt cx="812800" cy="812800"/>
          </a:xfrm>
        </p:grpSpPr>
        <p:sp>
          <p:nvSpPr>
            <p:cNvPr id="57" name="Freeform 20">
              <a:extLst>
                <a:ext uri="{FF2B5EF4-FFF2-40B4-BE49-F238E27FC236}">
                  <a16:creationId xmlns:a16="http://schemas.microsoft.com/office/drawing/2014/main" id="{0C30BDDB-C108-F28A-E3D8-00CB7CE390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58" name="TextBox 21">
              <a:extLst>
                <a:ext uri="{FF2B5EF4-FFF2-40B4-BE49-F238E27FC236}">
                  <a16:creationId xmlns:a16="http://schemas.microsoft.com/office/drawing/2014/main" id="{E51AC20E-5C05-9141-C236-D248F971321A}"/>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a:t>
              </a:r>
              <a:r>
                <a:rPr lang="el-GR" sz="2799" dirty="0">
                  <a:solidFill>
                    <a:srgbClr val="191919"/>
                  </a:solidFill>
                  <a:latin typeface="Montserrat"/>
                  <a:ea typeface="Montserrat"/>
                  <a:cs typeface="Montserrat"/>
                  <a:sym typeface="Montserrat"/>
                </a:rPr>
                <a:t>5</a:t>
              </a:r>
              <a:endParaRPr lang="en-US" sz="2799" dirty="0">
                <a:solidFill>
                  <a:srgbClr val="191919"/>
                </a:solidFill>
                <a:latin typeface="Montserrat"/>
                <a:ea typeface="Montserrat"/>
                <a:cs typeface="Montserrat"/>
                <a:sym typeface="Montserrat"/>
              </a:endParaRPr>
            </a:p>
          </p:txBody>
        </p:sp>
      </p:grpSp>
    </p:spTree>
    <p:extLst>
      <p:ext uri="{BB962C8B-B14F-4D97-AF65-F5344CB8AC3E}">
        <p14:creationId xmlns:p14="http://schemas.microsoft.com/office/powerpoint/2010/main" val="132748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12">
            <a:extLst>
              <a:ext uri="{FF2B5EF4-FFF2-40B4-BE49-F238E27FC236}">
                <a16:creationId xmlns:a16="http://schemas.microsoft.com/office/drawing/2014/main" id="{EEE5D6A1-8C8F-D3A7-990E-5CAE6C88E02A}"/>
              </a:ext>
            </a:extLst>
          </p:cNvPr>
          <p:cNvGrpSpPr/>
          <p:nvPr/>
        </p:nvGrpSpPr>
        <p:grpSpPr>
          <a:xfrm>
            <a:off x="4876800" y="6479720"/>
            <a:ext cx="3101930" cy="2248644"/>
            <a:chOff x="76200" y="-131193"/>
            <a:chExt cx="1179785" cy="867793"/>
          </a:xfrm>
        </p:grpSpPr>
        <p:sp>
          <p:nvSpPr>
            <p:cNvPr id="49" name="Freeform 13">
              <a:extLst>
                <a:ext uri="{FF2B5EF4-FFF2-40B4-BE49-F238E27FC236}">
                  <a16:creationId xmlns:a16="http://schemas.microsoft.com/office/drawing/2014/main" id="{71B819E6-D8F8-332C-12F2-04BA1B738B0D}"/>
                </a:ext>
              </a:extLst>
            </p:cNvPr>
            <p:cNvSpPr/>
            <p:nvPr/>
          </p:nvSpPr>
          <p:spPr>
            <a:xfrm>
              <a:off x="443185" y="-13119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7038"/>
            </a:solidFill>
          </p:spPr>
          <p:txBody>
            <a:bodyPr/>
            <a:lstStyle/>
            <a:p>
              <a:endParaRPr lang="en-US" dirty="0"/>
            </a:p>
          </p:txBody>
        </p:sp>
        <p:sp>
          <p:nvSpPr>
            <p:cNvPr id="50" name="TextBox 14">
              <a:extLst>
                <a:ext uri="{FF2B5EF4-FFF2-40B4-BE49-F238E27FC236}">
                  <a16:creationId xmlns:a16="http://schemas.microsoft.com/office/drawing/2014/main" id="{D2F0AD86-6CA0-3AAE-DEF6-ACA6FFF0569F}"/>
                </a:ext>
              </a:extLst>
            </p:cNvPr>
            <p:cNvSpPr txBox="1"/>
            <p:nvPr/>
          </p:nvSpPr>
          <p:spPr>
            <a:xfrm>
              <a:off x="76200" y="38100"/>
              <a:ext cx="660400" cy="698500"/>
            </a:xfrm>
            <a:prstGeom prst="rect">
              <a:avLst/>
            </a:prstGeom>
          </p:spPr>
          <p:txBody>
            <a:bodyPr lIns="50801" tIns="50801" rIns="50801" bIns="50801" rtlCol="0" anchor="ctr"/>
            <a:lstStyle/>
            <a:p>
              <a:pPr algn="ctr">
                <a:lnSpc>
                  <a:spcPts val="2660"/>
                </a:lnSpc>
                <a:spcBef>
                  <a:spcPct val="0"/>
                </a:spcBef>
              </a:pPr>
              <a:endParaRPr/>
            </a:p>
          </p:txBody>
        </p:sp>
      </p:grpSp>
      <p:sp>
        <p:nvSpPr>
          <p:cNvPr id="55" name="Freeform 16">
            <a:extLst>
              <a:ext uri="{FF2B5EF4-FFF2-40B4-BE49-F238E27FC236}">
                <a16:creationId xmlns:a16="http://schemas.microsoft.com/office/drawing/2014/main" id="{7D27B12E-7B6D-6572-E146-7C0D4BA7DB96}"/>
              </a:ext>
            </a:extLst>
          </p:cNvPr>
          <p:cNvSpPr/>
          <p:nvPr/>
        </p:nvSpPr>
        <p:spPr>
          <a:xfrm>
            <a:off x="6122130" y="6739789"/>
            <a:ext cx="1665806" cy="1473180"/>
          </a:xfrm>
          <a:custGeom>
            <a:avLst/>
            <a:gdLst/>
            <a:ahLst/>
            <a:cxnLst/>
            <a:rect l="l" t="t" r="r" b="b"/>
            <a:pathLst>
              <a:path w="2516272" h="2516272">
                <a:moveTo>
                  <a:pt x="0" y="0"/>
                </a:moveTo>
                <a:lnTo>
                  <a:pt x="2516272" y="0"/>
                </a:lnTo>
                <a:lnTo>
                  <a:pt x="2516272" y="2516272"/>
                </a:lnTo>
                <a:lnTo>
                  <a:pt x="0" y="25162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grpSp>
        <p:nvGrpSpPr>
          <p:cNvPr id="37" name="Group 2">
            <a:extLst>
              <a:ext uri="{FF2B5EF4-FFF2-40B4-BE49-F238E27FC236}">
                <a16:creationId xmlns:a16="http://schemas.microsoft.com/office/drawing/2014/main" id="{9CDBAD82-FD61-54A8-47BF-52C6B91F6EE5}"/>
              </a:ext>
            </a:extLst>
          </p:cNvPr>
          <p:cNvGrpSpPr/>
          <p:nvPr/>
        </p:nvGrpSpPr>
        <p:grpSpPr>
          <a:xfrm>
            <a:off x="5863624" y="1947339"/>
            <a:ext cx="2206772" cy="2172445"/>
            <a:chOff x="28620" y="-11629"/>
            <a:chExt cx="812800" cy="812800"/>
          </a:xfrm>
        </p:grpSpPr>
        <p:sp>
          <p:nvSpPr>
            <p:cNvPr id="38" name="Freeform 3">
              <a:extLst>
                <a:ext uri="{FF2B5EF4-FFF2-40B4-BE49-F238E27FC236}">
                  <a16:creationId xmlns:a16="http://schemas.microsoft.com/office/drawing/2014/main" id="{9C85FD50-3861-CBD5-E290-0B5E139CA3E6}"/>
                </a:ext>
              </a:extLst>
            </p:cNvPr>
            <p:cNvSpPr/>
            <p:nvPr/>
          </p:nvSpPr>
          <p:spPr>
            <a:xfrm>
              <a:off x="28620" y="-1162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71C1"/>
            </a:solidFill>
          </p:spPr>
          <p:txBody>
            <a:bodyPr/>
            <a:lstStyle/>
            <a:p>
              <a:endParaRPr lang="en-US" dirty="0"/>
            </a:p>
          </p:txBody>
        </p:sp>
        <p:sp>
          <p:nvSpPr>
            <p:cNvPr id="39" name="TextBox 4">
              <a:extLst>
                <a:ext uri="{FF2B5EF4-FFF2-40B4-BE49-F238E27FC236}">
                  <a16:creationId xmlns:a16="http://schemas.microsoft.com/office/drawing/2014/main" id="{33D6E5A4-5125-5FF9-4F69-09ED0581EA44}"/>
                </a:ext>
              </a:extLst>
            </p:cNvPr>
            <p:cNvSpPr txBox="1"/>
            <p:nvPr/>
          </p:nvSpPr>
          <p:spPr>
            <a:xfrm>
              <a:off x="76200" y="38100"/>
              <a:ext cx="660400" cy="698500"/>
            </a:xfrm>
            <a:prstGeom prst="rect">
              <a:avLst/>
            </a:prstGeom>
          </p:spPr>
          <p:txBody>
            <a:bodyPr lIns="50801" tIns="50801" rIns="50801" bIns="50801" rtlCol="0" anchor="ctr"/>
            <a:lstStyle/>
            <a:p>
              <a:pPr algn="ctr">
                <a:lnSpc>
                  <a:spcPts val="2660"/>
                </a:lnSpc>
                <a:spcBef>
                  <a:spcPct val="0"/>
                </a:spcBef>
              </a:pPr>
              <a:endParaRPr/>
            </a:p>
          </p:txBody>
        </p:sp>
      </p:grpSp>
      <p:sp>
        <p:nvSpPr>
          <p:cNvPr id="40" name="Freeform 6">
            <a:extLst>
              <a:ext uri="{FF2B5EF4-FFF2-40B4-BE49-F238E27FC236}">
                <a16:creationId xmlns:a16="http://schemas.microsoft.com/office/drawing/2014/main" id="{43D06082-F719-9F22-8103-7FAB4ABCB7CD}"/>
              </a:ext>
            </a:extLst>
          </p:cNvPr>
          <p:cNvSpPr/>
          <p:nvPr/>
        </p:nvSpPr>
        <p:spPr>
          <a:xfrm>
            <a:off x="6262810" y="2133087"/>
            <a:ext cx="1634887" cy="1597457"/>
          </a:xfrm>
          <a:custGeom>
            <a:avLst/>
            <a:gdLst/>
            <a:ahLst/>
            <a:cxnLst/>
            <a:rect l="l" t="t" r="r" b="b"/>
            <a:pathLst>
              <a:path w="2516272" h="2516272">
                <a:moveTo>
                  <a:pt x="0" y="0"/>
                </a:moveTo>
                <a:lnTo>
                  <a:pt x="2516272" y="0"/>
                </a:lnTo>
                <a:lnTo>
                  <a:pt x="2516272" y="2516272"/>
                </a:lnTo>
                <a:lnTo>
                  <a:pt x="0" y="25162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1" name="Group 17">
            <a:extLst>
              <a:ext uri="{FF2B5EF4-FFF2-40B4-BE49-F238E27FC236}">
                <a16:creationId xmlns:a16="http://schemas.microsoft.com/office/drawing/2014/main" id="{3A86D531-7139-2BEB-3FEE-71449DFADCD2}"/>
              </a:ext>
            </a:extLst>
          </p:cNvPr>
          <p:cNvGrpSpPr/>
          <p:nvPr/>
        </p:nvGrpSpPr>
        <p:grpSpPr>
          <a:xfrm>
            <a:off x="10332153" y="6686889"/>
            <a:ext cx="1884511" cy="1714046"/>
            <a:chOff x="0" y="0"/>
            <a:chExt cx="812800" cy="812800"/>
          </a:xfrm>
        </p:grpSpPr>
        <p:sp>
          <p:nvSpPr>
            <p:cNvPr id="52" name="Freeform 18">
              <a:extLst>
                <a:ext uri="{FF2B5EF4-FFF2-40B4-BE49-F238E27FC236}">
                  <a16:creationId xmlns:a16="http://schemas.microsoft.com/office/drawing/2014/main" id="{BB54F198-054D-9BCC-CD1F-5CDD914875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6574"/>
            </a:solidFill>
          </p:spPr>
          <p:txBody>
            <a:bodyPr/>
            <a:lstStyle/>
            <a:p>
              <a:endParaRPr lang="en-US"/>
            </a:p>
          </p:txBody>
        </p:sp>
        <p:sp>
          <p:nvSpPr>
            <p:cNvPr id="53" name="TextBox 19">
              <a:extLst>
                <a:ext uri="{FF2B5EF4-FFF2-40B4-BE49-F238E27FC236}">
                  <a16:creationId xmlns:a16="http://schemas.microsoft.com/office/drawing/2014/main" id="{10B1DA52-3A4C-2CDF-94FF-75DB6CEA9D5A}"/>
                </a:ext>
              </a:extLst>
            </p:cNvPr>
            <p:cNvSpPr txBox="1"/>
            <p:nvPr/>
          </p:nvSpPr>
          <p:spPr>
            <a:xfrm>
              <a:off x="76200" y="38100"/>
              <a:ext cx="660400" cy="698500"/>
            </a:xfrm>
            <a:prstGeom prst="rect">
              <a:avLst/>
            </a:prstGeom>
          </p:spPr>
          <p:txBody>
            <a:bodyPr lIns="50801" tIns="50801" rIns="50801" bIns="50801" rtlCol="0" anchor="ctr"/>
            <a:lstStyle/>
            <a:p>
              <a:pPr algn="ctr">
                <a:lnSpc>
                  <a:spcPts val="2660"/>
                </a:lnSpc>
                <a:spcBef>
                  <a:spcPct val="0"/>
                </a:spcBef>
              </a:pPr>
              <a:endParaRPr/>
            </a:p>
          </p:txBody>
        </p:sp>
      </p:grpSp>
      <p:sp>
        <p:nvSpPr>
          <p:cNvPr id="54" name="Freeform 21">
            <a:extLst>
              <a:ext uri="{FF2B5EF4-FFF2-40B4-BE49-F238E27FC236}">
                <a16:creationId xmlns:a16="http://schemas.microsoft.com/office/drawing/2014/main" id="{64DE1810-292C-0C0F-28B1-D13DDC2FB13F}"/>
              </a:ext>
            </a:extLst>
          </p:cNvPr>
          <p:cNvSpPr/>
          <p:nvPr/>
        </p:nvSpPr>
        <p:spPr>
          <a:xfrm>
            <a:off x="10495607" y="6824586"/>
            <a:ext cx="1476169" cy="1426732"/>
          </a:xfrm>
          <a:custGeom>
            <a:avLst/>
            <a:gdLst/>
            <a:ahLst/>
            <a:cxnLst/>
            <a:rect l="l" t="t" r="r" b="b"/>
            <a:pathLst>
              <a:path w="2516272" h="2516272">
                <a:moveTo>
                  <a:pt x="0" y="0"/>
                </a:moveTo>
                <a:lnTo>
                  <a:pt x="2516272" y="0"/>
                </a:lnTo>
                <a:lnTo>
                  <a:pt x="2516272" y="2516272"/>
                </a:lnTo>
                <a:lnTo>
                  <a:pt x="0" y="25162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grpSp>
        <p:nvGrpSpPr>
          <p:cNvPr id="41" name="Group 7">
            <a:extLst>
              <a:ext uri="{FF2B5EF4-FFF2-40B4-BE49-F238E27FC236}">
                <a16:creationId xmlns:a16="http://schemas.microsoft.com/office/drawing/2014/main" id="{029A61C3-216D-4B3E-7B61-64C88641122F}"/>
              </a:ext>
            </a:extLst>
          </p:cNvPr>
          <p:cNvGrpSpPr/>
          <p:nvPr/>
        </p:nvGrpSpPr>
        <p:grpSpPr>
          <a:xfrm>
            <a:off x="10102788" y="1567972"/>
            <a:ext cx="1987990" cy="1974570"/>
            <a:chOff x="-46336" y="-8376"/>
            <a:chExt cx="812800" cy="812800"/>
          </a:xfrm>
        </p:grpSpPr>
        <p:sp>
          <p:nvSpPr>
            <p:cNvPr id="42" name="Freeform 8">
              <a:extLst>
                <a:ext uri="{FF2B5EF4-FFF2-40B4-BE49-F238E27FC236}">
                  <a16:creationId xmlns:a16="http://schemas.microsoft.com/office/drawing/2014/main" id="{50306341-2390-288B-5EA0-B08F1697BB02}"/>
                </a:ext>
              </a:extLst>
            </p:cNvPr>
            <p:cNvSpPr/>
            <p:nvPr/>
          </p:nvSpPr>
          <p:spPr>
            <a:xfrm>
              <a:off x="-46336" y="-837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txBody>
            <a:bodyPr/>
            <a:lstStyle/>
            <a:p>
              <a:endParaRPr lang="en-US" dirty="0"/>
            </a:p>
          </p:txBody>
        </p:sp>
        <p:sp>
          <p:nvSpPr>
            <p:cNvPr id="43" name="TextBox 9">
              <a:extLst>
                <a:ext uri="{FF2B5EF4-FFF2-40B4-BE49-F238E27FC236}">
                  <a16:creationId xmlns:a16="http://schemas.microsoft.com/office/drawing/2014/main" id="{CF7E25D9-8FF3-921C-1F4B-16735D686CB0}"/>
                </a:ext>
              </a:extLst>
            </p:cNvPr>
            <p:cNvSpPr txBox="1"/>
            <p:nvPr/>
          </p:nvSpPr>
          <p:spPr>
            <a:xfrm>
              <a:off x="76200" y="38100"/>
              <a:ext cx="660400" cy="698500"/>
            </a:xfrm>
            <a:prstGeom prst="rect">
              <a:avLst/>
            </a:prstGeom>
          </p:spPr>
          <p:txBody>
            <a:bodyPr lIns="50801" tIns="50801" rIns="50801" bIns="50801" rtlCol="0" anchor="ctr"/>
            <a:lstStyle/>
            <a:p>
              <a:pPr algn="ctr">
                <a:lnSpc>
                  <a:spcPts val="2660"/>
                </a:lnSpc>
                <a:spcBef>
                  <a:spcPct val="0"/>
                </a:spcBef>
              </a:pPr>
              <a:endParaRPr/>
            </a:p>
          </p:txBody>
        </p:sp>
      </p:grpSp>
      <p:sp>
        <p:nvSpPr>
          <p:cNvPr id="44" name="Freeform 11">
            <a:extLst>
              <a:ext uri="{FF2B5EF4-FFF2-40B4-BE49-F238E27FC236}">
                <a16:creationId xmlns:a16="http://schemas.microsoft.com/office/drawing/2014/main" id="{153EB145-210E-44AD-4A8F-1FD54B8701EA}"/>
              </a:ext>
            </a:extLst>
          </p:cNvPr>
          <p:cNvSpPr/>
          <p:nvPr/>
        </p:nvSpPr>
        <p:spPr>
          <a:xfrm>
            <a:off x="10306208" y="1685826"/>
            <a:ext cx="1547547" cy="1501011"/>
          </a:xfrm>
          <a:custGeom>
            <a:avLst/>
            <a:gdLst/>
            <a:ahLst/>
            <a:cxnLst/>
            <a:rect l="l" t="t" r="r" b="b"/>
            <a:pathLst>
              <a:path w="2516272" h="2516272">
                <a:moveTo>
                  <a:pt x="0" y="0"/>
                </a:moveTo>
                <a:lnTo>
                  <a:pt x="2516272" y="0"/>
                </a:lnTo>
                <a:lnTo>
                  <a:pt x="2516272" y="2516272"/>
                </a:lnTo>
                <a:lnTo>
                  <a:pt x="0" y="25162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dirty="0"/>
          </a:p>
        </p:txBody>
      </p:sp>
      <p:grpSp>
        <p:nvGrpSpPr>
          <p:cNvPr id="21" name="Group 21"/>
          <p:cNvGrpSpPr/>
          <p:nvPr/>
        </p:nvGrpSpPr>
        <p:grpSpPr>
          <a:xfrm>
            <a:off x="708226" y="935452"/>
            <a:ext cx="5525794" cy="3846503"/>
            <a:chOff x="441072" y="832848"/>
            <a:chExt cx="7516157" cy="5128669"/>
          </a:xfrm>
        </p:grpSpPr>
        <p:sp>
          <p:nvSpPr>
            <p:cNvPr id="22" name="TextBox 22"/>
            <p:cNvSpPr txBox="1"/>
            <p:nvPr/>
          </p:nvSpPr>
          <p:spPr>
            <a:xfrm>
              <a:off x="809792" y="832848"/>
              <a:ext cx="7147437" cy="588024"/>
            </a:xfrm>
            <a:prstGeom prst="rect">
              <a:avLst/>
            </a:prstGeom>
          </p:spPr>
          <p:txBody>
            <a:bodyPr lIns="0" tIns="0" rIns="0" bIns="0" rtlCol="0" anchor="t">
              <a:spAutoFit/>
            </a:bodyPr>
            <a:lstStyle/>
            <a:p>
              <a:pPr>
                <a:lnSpc>
                  <a:spcPts val="3641"/>
                </a:lnSpc>
              </a:pPr>
              <a:r>
                <a:rPr lang="en-US" sz="2400" b="1" spc="84" dirty="0">
                  <a:solidFill>
                    <a:schemeClr val="accent6">
                      <a:lumMod val="75000"/>
                    </a:schemeClr>
                  </a:solidFill>
                  <a:ea typeface="Aileron Bold"/>
                  <a:cs typeface="Aileron Bold"/>
                  <a:sym typeface="Aileron Bold"/>
                </a:rPr>
                <a:t>STRENGTHS</a:t>
              </a:r>
            </a:p>
          </p:txBody>
        </p:sp>
        <p:sp>
          <p:nvSpPr>
            <p:cNvPr id="23" name="TextBox 23"/>
            <p:cNvSpPr txBox="1"/>
            <p:nvPr/>
          </p:nvSpPr>
          <p:spPr>
            <a:xfrm>
              <a:off x="441072" y="1388129"/>
              <a:ext cx="6957333" cy="4573388"/>
            </a:xfrm>
            <a:prstGeom prst="rect">
              <a:avLst/>
            </a:prstGeom>
          </p:spPr>
          <p:txBody>
            <a:bodyPr wrap="square" lIns="0" tIns="0" rIns="0" bIns="0" rtlCol="0" anchor="t">
              <a:spAutoFit/>
            </a:bodyPr>
            <a:lstStyle/>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Voice-first εμπειρία που απλοποιεί τις αγορές για όλους τους καταναλωτές</a:t>
              </a:r>
            </a:p>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Έξυπνα καλάθια και ειδικά διατροφικά προφίλ</a:t>
              </a:r>
            </a:p>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Δείκτες Healthy &amp; Eco για γρήγορες και σωστές επιλογές</a:t>
              </a:r>
            </a:p>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Χαμηλό λειτουργικό κόστος και δυνατότητα κλιμάκωσης</a:t>
              </a:r>
            </a:p>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Προσωποποιημένες προτάσεις με βάση κόστος, υγεία και βιωσιμότητα</a:t>
              </a:r>
            </a:p>
            <a:p>
              <a:pPr marL="342917" indent="-342917">
                <a:lnSpc>
                  <a:spcPts val="2660"/>
                </a:lnSpc>
                <a:spcBef>
                  <a:spcPct val="0"/>
                </a:spcBef>
                <a:buFont typeface="Wingdings" panose="05000000000000000000" pitchFamily="2" charset="2"/>
                <a:buChar char="§"/>
              </a:pPr>
              <a:r>
                <a:rPr lang="el-GR" sz="1600" b="1" dirty="0">
                  <a:solidFill>
                    <a:schemeClr val="tx2">
                      <a:lumMod val="75000"/>
                    </a:schemeClr>
                  </a:solidFill>
                  <a:sym typeface="Aileron"/>
                </a:rPr>
                <a:t>Καινοτόμος συνδυασμός voice, AI και smart shopping</a:t>
              </a:r>
              <a:endParaRPr lang="en-US" sz="1600" spc="28" dirty="0">
                <a:solidFill>
                  <a:srgbClr val="191919"/>
                </a:solidFill>
                <a:latin typeface="Aileron"/>
                <a:ea typeface="Aileron"/>
                <a:cs typeface="Aileron"/>
                <a:sym typeface="Aileron"/>
              </a:endParaRPr>
            </a:p>
          </p:txBody>
        </p:sp>
      </p:grpSp>
      <p:grpSp>
        <p:nvGrpSpPr>
          <p:cNvPr id="24" name="Group 24"/>
          <p:cNvGrpSpPr/>
          <p:nvPr/>
        </p:nvGrpSpPr>
        <p:grpSpPr>
          <a:xfrm>
            <a:off x="12497872" y="1010894"/>
            <a:ext cx="5366973" cy="3513196"/>
            <a:chOff x="-42628" y="726513"/>
            <a:chExt cx="7155963" cy="4684260"/>
          </a:xfrm>
        </p:grpSpPr>
        <p:sp>
          <p:nvSpPr>
            <p:cNvPr id="25" name="TextBox 25"/>
            <p:cNvSpPr txBox="1"/>
            <p:nvPr/>
          </p:nvSpPr>
          <p:spPr>
            <a:xfrm>
              <a:off x="268949" y="726513"/>
              <a:ext cx="6844386" cy="588024"/>
            </a:xfrm>
            <a:prstGeom prst="rect">
              <a:avLst/>
            </a:prstGeom>
          </p:spPr>
          <p:txBody>
            <a:bodyPr lIns="0" tIns="0" rIns="0" bIns="0" rtlCol="0" anchor="t">
              <a:spAutoFit/>
            </a:bodyPr>
            <a:lstStyle/>
            <a:p>
              <a:pPr>
                <a:lnSpc>
                  <a:spcPts val="3641"/>
                </a:lnSpc>
              </a:pPr>
              <a:r>
                <a:rPr lang="en-US" sz="2400" b="1" spc="84" dirty="0">
                  <a:solidFill>
                    <a:schemeClr val="tx2"/>
                  </a:solidFill>
                  <a:ea typeface="Aileron Bold"/>
                  <a:cs typeface="Aileron Bold"/>
                  <a:sym typeface="Aileron Bold"/>
                </a:rPr>
                <a:t>WEAKNESSES</a:t>
              </a:r>
            </a:p>
          </p:txBody>
        </p:sp>
        <p:sp>
          <p:nvSpPr>
            <p:cNvPr id="26" name="TextBox 26"/>
            <p:cNvSpPr txBox="1"/>
            <p:nvPr/>
          </p:nvSpPr>
          <p:spPr>
            <a:xfrm>
              <a:off x="-42628" y="1230655"/>
              <a:ext cx="6271975" cy="4180118"/>
            </a:xfrm>
            <a:prstGeom prst="rect">
              <a:avLst/>
            </a:prstGeom>
          </p:spPr>
          <p:txBody>
            <a:bodyPr wrap="square" lIns="0" tIns="0" rIns="0" bIns="0" rtlCol="0" anchor="t">
              <a:spAutoFit/>
            </a:bodyPr>
            <a:lstStyle/>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Εξάρτηση από ακρίβεια αναγνώρισης φωνής</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Περιορισμένες συνεργασίες με supermarket στο αρχικό στάδιο</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MVP – όχι πλήρως ανεπτυγμένη εφαρμογή</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Περιορισμένοι πόροι για marketing</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Ανάγκη αρχικής εξοικείωσης των χρηστών με voice χρήση</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Χαμηλή αναγνωρισιμότητα brand στην αρχή</a:t>
              </a:r>
              <a:endParaRPr lang="en-US" sz="1600" spc="33" dirty="0">
                <a:solidFill>
                  <a:srgbClr val="191919"/>
                </a:solidFill>
                <a:latin typeface="Aileron"/>
                <a:ea typeface="Aileron"/>
                <a:cs typeface="Aileron"/>
                <a:sym typeface="Aileron"/>
              </a:endParaRPr>
            </a:p>
          </p:txBody>
        </p:sp>
      </p:grpSp>
      <p:grpSp>
        <p:nvGrpSpPr>
          <p:cNvPr id="27" name="Group 27"/>
          <p:cNvGrpSpPr/>
          <p:nvPr/>
        </p:nvGrpSpPr>
        <p:grpSpPr>
          <a:xfrm>
            <a:off x="10625872" y="4990908"/>
            <a:ext cx="6693993" cy="4329628"/>
            <a:chOff x="-2317333" y="-918597"/>
            <a:chExt cx="8925323" cy="5772836"/>
          </a:xfrm>
        </p:grpSpPr>
        <p:sp>
          <p:nvSpPr>
            <p:cNvPr id="28" name="TextBox 28"/>
            <p:cNvSpPr txBox="1"/>
            <p:nvPr/>
          </p:nvSpPr>
          <p:spPr>
            <a:xfrm>
              <a:off x="-2317333" y="-918597"/>
              <a:ext cx="7536314" cy="588024"/>
            </a:xfrm>
            <a:prstGeom prst="rect">
              <a:avLst/>
            </a:prstGeom>
          </p:spPr>
          <p:txBody>
            <a:bodyPr lIns="0" tIns="0" rIns="0" bIns="0" rtlCol="0" anchor="t">
              <a:spAutoFit/>
            </a:bodyPr>
            <a:lstStyle/>
            <a:p>
              <a:pPr algn="ctr">
                <a:lnSpc>
                  <a:spcPts val="3641"/>
                </a:lnSpc>
              </a:pPr>
              <a:r>
                <a:rPr lang="en-US" sz="2400" b="1" spc="84" dirty="0">
                  <a:solidFill>
                    <a:srgbClr val="FF0000"/>
                  </a:solidFill>
                  <a:latin typeface="+mj-lt"/>
                  <a:ea typeface="Aileron Bold"/>
                  <a:cs typeface="Aileron Bold"/>
                  <a:sym typeface="Aileron Bold"/>
                </a:rPr>
                <a:t>THREATS</a:t>
              </a:r>
            </a:p>
          </p:txBody>
        </p:sp>
        <p:sp>
          <p:nvSpPr>
            <p:cNvPr id="29" name="TextBox 29"/>
            <p:cNvSpPr txBox="1"/>
            <p:nvPr/>
          </p:nvSpPr>
          <p:spPr>
            <a:xfrm>
              <a:off x="265652" y="-385997"/>
              <a:ext cx="6342338" cy="5240236"/>
            </a:xfrm>
            <a:prstGeom prst="rect">
              <a:avLst/>
            </a:prstGeom>
          </p:spPr>
          <p:txBody>
            <a:bodyPr wrap="square" lIns="0" tIns="0" rIns="0" bIns="0" rtlCol="0" anchor="t">
              <a:spAutoFit/>
            </a:bodyPr>
            <a:lstStyle/>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Είσοδος μεγάλων τεχνολογικών εταιρειών σε smart shopping / voice apps</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Ανταγωνισμός από εφαρμογές supermarket και delivery</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Πιθανές αλλαγές στη νομοθεσία προσωπικών δεδομένων</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Διστακτικότητα χρηστών σε νέες ψηφιακές υπηρεσίεςΕξάρτηση από συνεργασίες με αλυσίδες supermarket</a:t>
              </a:r>
            </a:p>
            <a:p>
              <a:pPr marL="342917" indent="-342917">
                <a:lnSpc>
                  <a:spcPts val="3080"/>
                </a:lnSpc>
                <a:buFont typeface="Wingdings" panose="05000000000000000000" pitchFamily="2" charset="2"/>
                <a:buChar char="§"/>
              </a:pPr>
              <a:r>
                <a:rPr lang="el-GR" sz="1600" b="1" dirty="0">
                  <a:solidFill>
                    <a:schemeClr val="tx2">
                      <a:lumMod val="75000"/>
                    </a:schemeClr>
                  </a:solidFill>
                  <a:sym typeface="Aileron"/>
                </a:rPr>
                <a:t>Διεθνείς εφαρμογές με μεγαλύτερους πόρους</a:t>
              </a:r>
              <a:endParaRPr lang="en-US" sz="1600" spc="33" dirty="0">
                <a:solidFill>
                  <a:srgbClr val="191919"/>
                </a:solidFill>
                <a:latin typeface="Aileron"/>
                <a:ea typeface="Aileron"/>
                <a:cs typeface="Aileron"/>
                <a:sym typeface="Aileron"/>
              </a:endParaRPr>
            </a:p>
          </p:txBody>
        </p:sp>
      </p:grpSp>
      <p:sp>
        <p:nvSpPr>
          <p:cNvPr id="30" name="TextBox 30"/>
          <p:cNvSpPr txBox="1"/>
          <p:nvPr/>
        </p:nvSpPr>
        <p:spPr>
          <a:xfrm>
            <a:off x="430787" y="6621422"/>
            <a:ext cx="5832023" cy="756617"/>
          </a:xfrm>
          <a:prstGeom prst="rect">
            <a:avLst/>
          </a:prstGeom>
        </p:spPr>
        <p:txBody>
          <a:bodyPr lIns="0" tIns="0" rIns="0" bIns="0" rtlCol="0" anchor="t">
            <a:spAutoFit/>
          </a:bodyPr>
          <a:lstStyle/>
          <a:p>
            <a:pPr>
              <a:lnSpc>
                <a:spcPts val="3143"/>
              </a:lnSpc>
              <a:spcBef>
                <a:spcPct val="0"/>
              </a:spcBef>
            </a:pPr>
            <a:endParaRPr/>
          </a:p>
          <a:p>
            <a:pPr>
              <a:lnSpc>
                <a:spcPts val="3143"/>
              </a:lnSpc>
              <a:spcBef>
                <a:spcPct val="0"/>
              </a:spcBef>
            </a:pPr>
            <a:endParaRPr/>
          </a:p>
        </p:txBody>
      </p:sp>
      <p:grpSp>
        <p:nvGrpSpPr>
          <p:cNvPr id="31" name="Group 31"/>
          <p:cNvGrpSpPr/>
          <p:nvPr/>
        </p:nvGrpSpPr>
        <p:grpSpPr>
          <a:xfrm>
            <a:off x="596918" y="4935849"/>
            <a:ext cx="5915590" cy="3902618"/>
            <a:chOff x="197899" y="12238"/>
            <a:chExt cx="7887453" cy="4856012"/>
          </a:xfrm>
        </p:grpSpPr>
        <p:sp>
          <p:nvSpPr>
            <p:cNvPr id="32" name="TextBox 32"/>
            <p:cNvSpPr txBox="1"/>
            <p:nvPr/>
          </p:nvSpPr>
          <p:spPr>
            <a:xfrm>
              <a:off x="645813" y="12238"/>
              <a:ext cx="7439539" cy="588025"/>
            </a:xfrm>
            <a:prstGeom prst="rect">
              <a:avLst/>
            </a:prstGeom>
          </p:spPr>
          <p:txBody>
            <a:bodyPr lIns="0" tIns="0" rIns="0" bIns="0" rtlCol="0" anchor="t">
              <a:spAutoFit/>
            </a:bodyPr>
            <a:lstStyle/>
            <a:p>
              <a:pPr>
                <a:lnSpc>
                  <a:spcPts val="3641"/>
                </a:lnSpc>
              </a:pPr>
              <a:r>
                <a:rPr lang="en-US" sz="2400" b="1" spc="84" dirty="0">
                  <a:solidFill>
                    <a:srgbClr val="00B050"/>
                  </a:solidFill>
                  <a:ea typeface="Aileron Bold"/>
                  <a:cs typeface="Aileron Bold"/>
                  <a:sym typeface="Aileron Bold"/>
                </a:rPr>
                <a:t>OPPORTUNITIES</a:t>
              </a:r>
            </a:p>
          </p:txBody>
        </p:sp>
        <p:sp>
          <p:nvSpPr>
            <p:cNvPr id="33" name="TextBox 33"/>
            <p:cNvSpPr txBox="1"/>
            <p:nvPr/>
          </p:nvSpPr>
          <p:spPr>
            <a:xfrm>
              <a:off x="197899" y="600262"/>
              <a:ext cx="6856834" cy="4267988"/>
            </a:xfrm>
            <a:prstGeom prst="rect">
              <a:avLst/>
            </a:prstGeom>
          </p:spPr>
          <p:txBody>
            <a:bodyPr wrap="square" lIns="0" tIns="0" rIns="0" bIns="0" rtlCol="0" anchor="t">
              <a:spAutoFit/>
            </a:bodyPr>
            <a:lstStyle/>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Μεγάλη αγορά καταναλωτών supermarket στην Ελλάδα</a:t>
              </a:r>
            </a:p>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Αυξανόμενο ενδιαφέρον για γρήγορες και έξυπνες αγορές</a:t>
              </a:r>
            </a:p>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Δυνατότητα συνεργασιών με supermarket μέσω API τιμών</a:t>
              </a:r>
            </a:p>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Ανάπτυξη voice και AI τεχνολογιών</a:t>
              </a:r>
            </a:p>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Αυξανόμενο ενδιαφέρον για βιώσιμες και υγιεινές επιλογές</a:t>
              </a:r>
            </a:p>
            <a:p>
              <a:pPr marL="342917" indent="-342917">
                <a:lnSpc>
                  <a:spcPts val="2660"/>
                </a:lnSpc>
                <a:buFont typeface="Wingdings" panose="05000000000000000000" pitchFamily="2" charset="2"/>
                <a:buChar char="§"/>
              </a:pPr>
              <a:r>
                <a:rPr lang="el-GR" sz="1600" b="1" dirty="0">
                  <a:solidFill>
                    <a:schemeClr val="tx2">
                      <a:lumMod val="75000"/>
                    </a:schemeClr>
                  </a:solidFill>
                  <a:sym typeface="Aileron"/>
                </a:rPr>
                <a:t>Συμμετοχή σε ευρωπαϊκά / ESG / innovation προγράμματα</a:t>
              </a:r>
              <a:endParaRPr lang="en-US" sz="1600" spc="28" dirty="0">
                <a:solidFill>
                  <a:srgbClr val="191919"/>
                </a:solidFill>
                <a:latin typeface="Aileron"/>
                <a:ea typeface="Aileron"/>
                <a:cs typeface="Aileron"/>
                <a:sym typeface="Aileron"/>
              </a:endParaRPr>
            </a:p>
          </p:txBody>
        </p:sp>
      </p:grpSp>
      <p:pic>
        <p:nvPicPr>
          <p:cNvPr id="35" name="Picture 34">
            <a:extLst>
              <a:ext uri="{FF2B5EF4-FFF2-40B4-BE49-F238E27FC236}">
                <a16:creationId xmlns:a16="http://schemas.microsoft.com/office/drawing/2014/main" id="{126E6C2A-2C8F-9558-8E4D-D6E0D7FC82D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40367" y="2834568"/>
            <a:ext cx="4367852" cy="4367852"/>
          </a:xfrm>
          <a:prstGeom prst="rect">
            <a:avLst/>
          </a:prstGeom>
        </p:spPr>
      </p:pic>
      <p:sp>
        <p:nvSpPr>
          <p:cNvPr id="57" name="TextBox 56">
            <a:extLst>
              <a:ext uri="{FF2B5EF4-FFF2-40B4-BE49-F238E27FC236}">
                <a16:creationId xmlns:a16="http://schemas.microsoft.com/office/drawing/2014/main" id="{A3FD8878-AD91-1494-E20F-2C628BC3F025}"/>
              </a:ext>
            </a:extLst>
          </p:cNvPr>
          <p:cNvSpPr txBox="1"/>
          <p:nvPr/>
        </p:nvSpPr>
        <p:spPr>
          <a:xfrm>
            <a:off x="6556933" y="1077709"/>
            <a:ext cx="1019135" cy="2470228"/>
          </a:xfrm>
          <a:prstGeom prst="rect">
            <a:avLst/>
          </a:prstGeom>
          <a:noFill/>
        </p:spPr>
        <p:txBody>
          <a:bodyPr wrap="square">
            <a:spAutoFit/>
          </a:bodyPr>
          <a:lstStyle/>
          <a:p>
            <a:pPr algn="ctr">
              <a:lnSpc>
                <a:spcPts val="22403"/>
              </a:lnSpc>
              <a:spcBef>
                <a:spcPct val="0"/>
              </a:spcBef>
            </a:pPr>
            <a:r>
              <a:rPr lang="en-US" sz="6600" b="1" dirty="0">
                <a:solidFill>
                  <a:srgbClr val="262A41"/>
                </a:solidFill>
                <a:latin typeface="Public Sans Heavy"/>
                <a:ea typeface="Public Sans Heavy"/>
                <a:cs typeface="Public Sans Heavy"/>
                <a:sym typeface="Public Sans Heavy"/>
              </a:rPr>
              <a:t>S</a:t>
            </a:r>
          </a:p>
        </p:txBody>
      </p:sp>
      <p:sp>
        <p:nvSpPr>
          <p:cNvPr id="59" name="TextBox 58">
            <a:extLst>
              <a:ext uri="{FF2B5EF4-FFF2-40B4-BE49-F238E27FC236}">
                <a16:creationId xmlns:a16="http://schemas.microsoft.com/office/drawing/2014/main" id="{EE346ACF-EBC7-9991-AB8D-F433545197B7}"/>
              </a:ext>
            </a:extLst>
          </p:cNvPr>
          <p:cNvSpPr txBox="1"/>
          <p:nvPr/>
        </p:nvSpPr>
        <p:spPr>
          <a:xfrm>
            <a:off x="10105857" y="558215"/>
            <a:ext cx="1946651" cy="2470228"/>
          </a:xfrm>
          <a:prstGeom prst="rect">
            <a:avLst/>
          </a:prstGeom>
          <a:noFill/>
        </p:spPr>
        <p:txBody>
          <a:bodyPr wrap="square">
            <a:spAutoFit/>
          </a:bodyPr>
          <a:lstStyle/>
          <a:p>
            <a:pPr algn="ctr">
              <a:lnSpc>
                <a:spcPts val="22400"/>
              </a:lnSpc>
              <a:spcBef>
                <a:spcPct val="0"/>
              </a:spcBef>
            </a:pPr>
            <a:r>
              <a:rPr lang="en-US" sz="6600" b="1" dirty="0">
                <a:solidFill>
                  <a:srgbClr val="262A41"/>
                </a:solidFill>
                <a:latin typeface="Public Sans Heavy"/>
                <a:ea typeface="Public Sans Heavy"/>
                <a:cs typeface="Public Sans Heavy"/>
                <a:sym typeface="Public Sans Heavy"/>
              </a:rPr>
              <a:t>W</a:t>
            </a:r>
          </a:p>
        </p:txBody>
      </p:sp>
      <p:sp>
        <p:nvSpPr>
          <p:cNvPr id="61" name="TextBox 60">
            <a:extLst>
              <a:ext uri="{FF2B5EF4-FFF2-40B4-BE49-F238E27FC236}">
                <a16:creationId xmlns:a16="http://schemas.microsoft.com/office/drawing/2014/main" id="{293903A8-FCC4-5C13-6870-BD562BA2E33C}"/>
              </a:ext>
            </a:extLst>
          </p:cNvPr>
          <p:cNvSpPr txBox="1"/>
          <p:nvPr/>
        </p:nvSpPr>
        <p:spPr>
          <a:xfrm>
            <a:off x="6063817" y="5608599"/>
            <a:ext cx="1780329" cy="2494725"/>
          </a:xfrm>
          <a:prstGeom prst="rect">
            <a:avLst/>
          </a:prstGeom>
          <a:noFill/>
        </p:spPr>
        <p:txBody>
          <a:bodyPr wrap="square">
            <a:spAutoFit/>
          </a:bodyPr>
          <a:lstStyle/>
          <a:p>
            <a:pPr algn="ctr">
              <a:lnSpc>
                <a:spcPts val="22400"/>
              </a:lnSpc>
              <a:spcBef>
                <a:spcPct val="0"/>
              </a:spcBef>
            </a:pPr>
            <a:r>
              <a:rPr lang="en-US" sz="6600" b="1" dirty="0">
                <a:solidFill>
                  <a:srgbClr val="262A41"/>
                </a:solidFill>
                <a:latin typeface="Public Sans Heavy"/>
                <a:ea typeface="Public Sans Heavy"/>
                <a:cs typeface="Public Sans Heavy"/>
                <a:sym typeface="Public Sans Heavy"/>
              </a:rPr>
              <a:t>O</a:t>
            </a:r>
          </a:p>
        </p:txBody>
      </p:sp>
      <p:sp>
        <p:nvSpPr>
          <p:cNvPr id="63" name="TextBox 62">
            <a:extLst>
              <a:ext uri="{FF2B5EF4-FFF2-40B4-BE49-F238E27FC236}">
                <a16:creationId xmlns:a16="http://schemas.microsoft.com/office/drawing/2014/main" id="{22A86B7D-77D3-0DB9-BD9D-FB2A167323FE}"/>
              </a:ext>
            </a:extLst>
          </p:cNvPr>
          <p:cNvSpPr txBox="1"/>
          <p:nvPr/>
        </p:nvSpPr>
        <p:spPr>
          <a:xfrm>
            <a:off x="10832679" y="5668233"/>
            <a:ext cx="802024" cy="2544736"/>
          </a:xfrm>
          <a:prstGeom prst="rect">
            <a:avLst/>
          </a:prstGeom>
          <a:noFill/>
        </p:spPr>
        <p:txBody>
          <a:bodyPr wrap="square">
            <a:spAutoFit/>
          </a:bodyPr>
          <a:lstStyle/>
          <a:p>
            <a:pPr algn="ctr">
              <a:lnSpc>
                <a:spcPts val="22400"/>
              </a:lnSpc>
              <a:spcBef>
                <a:spcPct val="0"/>
              </a:spcBef>
            </a:pPr>
            <a:r>
              <a:rPr lang="en-US" sz="6600" b="1" dirty="0">
                <a:solidFill>
                  <a:srgbClr val="262A41"/>
                </a:solidFill>
                <a:latin typeface="Public Sans Heavy"/>
                <a:ea typeface="Public Sans Heavy"/>
                <a:cs typeface="Public Sans Heavy"/>
                <a:sym typeface="Public Sans Heavy"/>
              </a:rPr>
              <a:t>T</a:t>
            </a:r>
          </a:p>
        </p:txBody>
      </p:sp>
      <p:sp>
        <p:nvSpPr>
          <p:cNvPr id="65" name="Freeform 10">
            <a:extLst>
              <a:ext uri="{FF2B5EF4-FFF2-40B4-BE49-F238E27FC236}">
                <a16:creationId xmlns:a16="http://schemas.microsoft.com/office/drawing/2014/main" id="{6467A9EC-AD8E-18A6-7453-F81463869AA4}"/>
              </a:ext>
            </a:extLst>
          </p:cNvPr>
          <p:cNvSpPr/>
          <p:nvPr/>
        </p:nvSpPr>
        <p:spPr>
          <a:xfrm rot="5400000" flipV="1">
            <a:off x="9296650" y="1820094"/>
            <a:ext cx="2793306" cy="1430331"/>
          </a:xfrm>
          <a:custGeom>
            <a:avLst/>
            <a:gdLst/>
            <a:ahLst/>
            <a:cxnLst/>
            <a:rect l="l" t="t" r="r" b="b"/>
            <a:pathLst>
              <a:path w="3768454" h="1902855">
                <a:moveTo>
                  <a:pt x="0" y="1902856"/>
                </a:moveTo>
                <a:lnTo>
                  <a:pt x="3768454" y="1902856"/>
                </a:lnTo>
                <a:lnTo>
                  <a:pt x="3768454" y="0"/>
                </a:lnTo>
                <a:lnTo>
                  <a:pt x="0" y="0"/>
                </a:lnTo>
                <a:lnTo>
                  <a:pt x="0" y="1902856"/>
                </a:lnTo>
                <a:close/>
              </a:path>
            </a:pathLst>
          </a:custGeom>
          <a:blipFill>
            <a:blip r:embed="rId12">
              <a:extLst>
                <a:ext uri="{96DAC541-7B7A-43D3-8B79-37D633B846F1}">
                  <asvg:svgBlip xmlns:asvg="http://schemas.microsoft.com/office/drawing/2016/SVG/main" r:embed="rId13"/>
                </a:ext>
              </a:extLst>
            </a:blip>
            <a:stretch>
              <a:fillRect b="-98042"/>
            </a:stretch>
          </a:blipFill>
        </p:spPr>
        <p:txBody>
          <a:bodyPr/>
          <a:lstStyle/>
          <a:p>
            <a:endParaRPr lang="en-US"/>
          </a:p>
        </p:txBody>
      </p:sp>
      <p:sp>
        <p:nvSpPr>
          <p:cNvPr id="66" name="Freeform 5">
            <a:extLst>
              <a:ext uri="{FF2B5EF4-FFF2-40B4-BE49-F238E27FC236}">
                <a16:creationId xmlns:a16="http://schemas.microsoft.com/office/drawing/2014/main" id="{3362CECB-BA4F-B096-1071-21BC3960559E}"/>
              </a:ext>
            </a:extLst>
          </p:cNvPr>
          <p:cNvSpPr/>
          <p:nvPr/>
        </p:nvSpPr>
        <p:spPr>
          <a:xfrm rot="5400000">
            <a:off x="6151900" y="2341568"/>
            <a:ext cx="2793307" cy="1271445"/>
          </a:xfrm>
          <a:custGeom>
            <a:avLst/>
            <a:gdLst/>
            <a:ahLst/>
            <a:cxnLst/>
            <a:rect l="l" t="t" r="r" b="b"/>
            <a:pathLst>
              <a:path w="3768454" h="1902855">
                <a:moveTo>
                  <a:pt x="0" y="0"/>
                </a:moveTo>
                <a:lnTo>
                  <a:pt x="3768453" y="0"/>
                </a:lnTo>
                <a:lnTo>
                  <a:pt x="3768453" y="1902855"/>
                </a:lnTo>
                <a:lnTo>
                  <a:pt x="0" y="1902855"/>
                </a:lnTo>
                <a:lnTo>
                  <a:pt x="0" y="0"/>
                </a:lnTo>
                <a:close/>
              </a:path>
            </a:pathLst>
          </a:custGeom>
          <a:blipFill>
            <a:blip r:embed="rId14">
              <a:extLst>
                <a:ext uri="{96DAC541-7B7A-43D3-8B79-37D633B846F1}">
                  <asvg:svgBlip xmlns:asvg="http://schemas.microsoft.com/office/drawing/2016/SVG/main" r:embed="rId15"/>
                </a:ext>
              </a:extLst>
            </a:blip>
            <a:stretch>
              <a:fillRect b="-98042"/>
            </a:stretch>
          </a:blipFill>
        </p:spPr>
        <p:txBody>
          <a:bodyPr/>
          <a:lstStyle/>
          <a:p>
            <a:endParaRPr lang="en-US"/>
          </a:p>
        </p:txBody>
      </p:sp>
      <p:sp>
        <p:nvSpPr>
          <p:cNvPr id="67" name="Freeform 15">
            <a:extLst>
              <a:ext uri="{FF2B5EF4-FFF2-40B4-BE49-F238E27FC236}">
                <a16:creationId xmlns:a16="http://schemas.microsoft.com/office/drawing/2014/main" id="{133ACB94-D4CC-E317-7CC1-51D9518C0D43}"/>
              </a:ext>
            </a:extLst>
          </p:cNvPr>
          <p:cNvSpPr/>
          <p:nvPr/>
        </p:nvSpPr>
        <p:spPr>
          <a:xfrm rot="5400000">
            <a:off x="5925490" y="6899099"/>
            <a:ext cx="2921048" cy="1271444"/>
          </a:xfrm>
          <a:custGeom>
            <a:avLst/>
            <a:gdLst/>
            <a:ahLst/>
            <a:cxnLst/>
            <a:rect l="l" t="t" r="r" b="b"/>
            <a:pathLst>
              <a:path w="3768454" h="1902855">
                <a:moveTo>
                  <a:pt x="0" y="0"/>
                </a:moveTo>
                <a:lnTo>
                  <a:pt x="3768454" y="0"/>
                </a:lnTo>
                <a:lnTo>
                  <a:pt x="3768454" y="1902855"/>
                </a:lnTo>
                <a:lnTo>
                  <a:pt x="0" y="1902855"/>
                </a:lnTo>
                <a:lnTo>
                  <a:pt x="0" y="0"/>
                </a:lnTo>
                <a:close/>
              </a:path>
            </a:pathLst>
          </a:custGeom>
          <a:blipFill>
            <a:blip r:embed="rId16">
              <a:extLst>
                <a:ext uri="{96DAC541-7B7A-43D3-8B79-37D633B846F1}">
                  <asvg:svgBlip xmlns:asvg="http://schemas.microsoft.com/office/drawing/2016/SVG/main" r:embed="rId17"/>
                </a:ext>
              </a:extLst>
            </a:blip>
            <a:stretch>
              <a:fillRect b="-98042"/>
            </a:stretch>
          </a:blipFill>
        </p:spPr>
        <p:txBody>
          <a:bodyPr/>
          <a:lstStyle/>
          <a:p>
            <a:endParaRPr lang="en-US"/>
          </a:p>
        </p:txBody>
      </p:sp>
      <p:sp>
        <p:nvSpPr>
          <p:cNvPr id="68" name="Freeform 20">
            <a:extLst>
              <a:ext uri="{FF2B5EF4-FFF2-40B4-BE49-F238E27FC236}">
                <a16:creationId xmlns:a16="http://schemas.microsoft.com/office/drawing/2014/main" id="{DB3667C2-C89C-B3DD-1C20-82AC99A56BF5}"/>
              </a:ext>
            </a:extLst>
          </p:cNvPr>
          <p:cNvSpPr/>
          <p:nvPr/>
        </p:nvSpPr>
        <p:spPr>
          <a:xfrm rot="5400000" flipV="1">
            <a:off x="9601854" y="6924786"/>
            <a:ext cx="2599328" cy="1086116"/>
          </a:xfrm>
          <a:custGeom>
            <a:avLst/>
            <a:gdLst/>
            <a:ahLst/>
            <a:cxnLst/>
            <a:rect l="l" t="t" r="r" b="b"/>
            <a:pathLst>
              <a:path w="3768454" h="1902855">
                <a:moveTo>
                  <a:pt x="0" y="1902856"/>
                </a:moveTo>
                <a:lnTo>
                  <a:pt x="3768453" y="1902856"/>
                </a:lnTo>
                <a:lnTo>
                  <a:pt x="3768453" y="0"/>
                </a:lnTo>
                <a:lnTo>
                  <a:pt x="0" y="0"/>
                </a:lnTo>
                <a:lnTo>
                  <a:pt x="0" y="1902856"/>
                </a:lnTo>
                <a:close/>
              </a:path>
            </a:pathLst>
          </a:custGeom>
          <a:blipFill>
            <a:blip r:embed="rId18">
              <a:extLst>
                <a:ext uri="{96DAC541-7B7A-43D3-8B79-37D633B846F1}">
                  <asvg:svgBlip xmlns:asvg="http://schemas.microsoft.com/office/drawing/2016/SVG/main" r:embed="rId19"/>
                </a:ext>
              </a:extLst>
            </a:blip>
            <a:stretch>
              <a:fillRect b="-98042"/>
            </a:stretch>
          </a:blipFill>
        </p:spPr>
        <p:txBody>
          <a:bodyPr/>
          <a:lstStyle/>
          <a:p>
            <a:endParaRPr lang="en-US"/>
          </a:p>
        </p:txBody>
      </p:sp>
      <p:sp>
        <p:nvSpPr>
          <p:cNvPr id="71" name="TextBox 4">
            <a:extLst>
              <a:ext uri="{FF2B5EF4-FFF2-40B4-BE49-F238E27FC236}">
                <a16:creationId xmlns:a16="http://schemas.microsoft.com/office/drawing/2014/main" id="{4F7F973A-B9B9-6482-CCD4-4790FD4DDDF6}"/>
              </a:ext>
            </a:extLst>
          </p:cNvPr>
          <p:cNvSpPr txBox="1"/>
          <p:nvPr/>
        </p:nvSpPr>
        <p:spPr>
          <a:xfrm>
            <a:off x="12678901" y="4147551"/>
            <a:ext cx="6831047" cy="9969432"/>
          </a:xfrm>
          <a:prstGeom prst="rect">
            <a:avLst/>
          </a:prstGeom>
        </p:spPr>
        <p:txBody>
          <a:bodyPr lIns="50801" tIns="50801" rIns="50801" bIns="50801" rtlCol="0" anchor="ctr"/>
          <a:lstStyle/>
          <a:p>
            <a:pPr algn="ctr">
              <a:lnSpc>
                <a:spcPts val="3359"/>
              </a:lnSpc>
            </a:pPr>
            <a:endParaRPr/>
          </a:p>
        </p:txBody>
      </p:sp>
      <p:sp>
        <p:nvSpPr>
          <p:cNvPr id="47" name="TextBox 4">
            <a:extLst>
              <a:ext uri="{FF2B5EF4-FFF2-40B4-BE49-F238E27FC236}">
                <a16:creationId xmlns:a16="http://schemas.microsoft.com/office/drawing/2014/main" id="{A2DE7CED-C43C-4BD1-AD12-3A708C32D633}"/>
              </a:ext>
            </a:extLst>
          </p:cNvPr>
          <p:cNvSpPr txBox="1"/>
          <p:nvPr/>
        </p:nvSpPr>
        <p:spPr>
          <a:xfrm>
            <a:off x="1221257" y="107035"/>
            <a:ext cx="15298803" cy="909024"/>
          </a:xfrm>
          <a:prstGeom prst="rect">
            <a:avLst/>
          </a:prstGeom>
        </p:spPr>
        <p:txBody>
          <a:bodyPr lIns="50800" tIns="50800" rIns="50800" bIns="50800" rtlCol="0" anchor="ctr"/>
          <a:lstStyle/>
          <a:p>
            <a:pPr algn="ctr">
              <a:lnSpc>
                <a:spcPts val="3407"/>
              </a:lnSpc>
            </a:pPr>
            <a:endParaRPr/>
          </a:p>
        </p:txBody>
      </p:sp>
      <p:grpSp>
        <p:nvGrpSpPr>
          <p:cNvPr id="56" name="Group 2">
            <a:extLst>
              <a:ext uri="{FF2B5EF4-FFF2-40B4-BE49-F238E27FC236}">
                <a16:creationId xmlns:a16="http://schemas.microsoft.com/office/drawing/2014/main" id="{A1DF34E8-7864-4A08-B199-51E9749FB1C2}"/>
              </a:ext>
            </a:extLst>
          </p:cNvPr>
          <p:cNvGrpSpPr/>
          <p:nvPr/>
        </p:nvGrpSpPr>
        <p:grpSpPr>
          <a:xfrm>
            <a:off x="0" y="141985"/>
            <a:ext cx="18321811" cy="1394257"/>
            <a:chOff x="-379290" y="-300390"/>
            <a:chExt cx="4858024" cy="796331"/>
          </a:xfrm>
        </p:grpSpPr>
        <p:sp>
          <p:nvSpPr>
            <p:cNvPr id="58" name="Freeform 3">
              <a:extLst>
                <a:ext uri="{FF2B5EF4-FFF2-40B4-BE49-F238E27FC236}">
                  <a16:creationId xmlns:a16="http://schemas.microsoft.com/office/drawing/2014/main" id="{5449320D-47F1-4968-9B53-5F0772D920AF}"/>
                </a:ext>
              </a:extLst>
            </p:cNvPr>
            <p:cNvSpPr/>
            <p:nvPr/>
          </p:nvSpPr>
          <p:spPr>
            <a:xfrm>
              <a:off x="-379290" y="-300390"/>
              <a:ext cx="4858024" cy="333243"/>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60" name="TextBox 4">
              <a:extLst>
                <a:ext uri="{FF2B5EF4-FFF2-40B4-BE49-F238E27FC236}">
                  <a16:creationId xmlns:a16="http://schemas.microsoft.com/office/drawing/2014/main" id="{B296CEEC-83E5-4276-9E57-CBB5BB06A7E2}"/>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sp>
        <p:nvSpPr>
          <p:cNvPr id="62" name="Freeform 20">
            <a:extLst>
              <a:ext uri="{FF2B5EF4-FFF2-40B4-BE49-F238E27FC236}">
                <a16:creationId xmlns:a16="http://schemas.microsoft.com/office/drawing/2014/main" id="{4156722C-2D7E-4685-ADE5-E995C41283EF}"/>
              </a:ext>
            </a:extLst>
          </p:cNvPr>
          <p:cNvSpPr/>
          <p:nvPr/>
        </p:nvSpPr>
        <p:spPr>
          <a:xfrm>
            <a:off x="17158515" y="9172763"/>
            <a:ext cx="1419911" cy="141991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64" name="TextBox 21">
            <a:extLst>
              <a:ext uri="{FF2B5EF4-FFF2-40B4-BE49-F238E27FC236}">
                <a16:creationId xmlns:a16="http://schemas.microsoft.com/office/drawing/2014/main" id="{19A87F16-08D4-4E72-9828-B5355757D685}"/>
              </a:ext>
            </a:extLst>
          </p:cNvPr>
          <p:cNvSpPr txBox="1"/>
          <p:nvPr/>
        </p:nvSpPr>
        <p:spPr>
          <a:xfrm>
            <a:off x="17291632" y="9222682"/>
            <a:ext cx="1153678" cy="1236876"/>
          </a:xfrm>
          <a:prstGeom prst="rect">
            <a:avLst/>
          </a:prstGeom>
        </p:spPr>
        <p:txBody>
          <a:bodyPr lIns="50800" tIns="50800" rIns="50800" bIns="50800" rtlCol="0" anchor="ctr"/>
          <a:lstStyle/>
          <a:p>
            <a:pPr algn="ctr">
              <a:lnSpc>
                <a:spcPts val="3919"/>
              </a:lnSpc>
            </a:pPr>
            <a:r>
              <a:rPr lang="en-US" sz="2799" dirty="0">
                <a:solidFill>
                  <a:srgbClr val="191919"/>
                </a:solidFill>
                <a:latin typeface="Montserrat"/>
                <a:ea typeface="Montserrat"/>
                <a:cs typeface="Montserrat"/>
                <a:sym typeface="Montserrat"/>
              </a:rPr>
              <a:t>0</a:t>
            </a:r>
            <a:r>
              <a:rPr lang="el-GR" sz="2799" dirty="0">
                <a:solidFill>
                  <a:srgbClr val="191919"/>
                </a:solidFill>
                <a:latin typeface="Montserrat"/>
                <a:ea typeface="Montserrat"/>
                <a:cs typeface="Montserrat"/>
                <a:sym typeface="Montserrat"/>
              </a:rPr>
              <a:t>6</a:t>
            </a:r>
            <a:endParaRPr lang="en-US" sz="2799" dirty="0">
              <a:solidFill>
                <a:srgbClr val="191919"/>
              </a:solidFill>
              <a:latin typeface="Montserrat"/>
              <a:ea typeface="Montserrat"/>
              <a:cs typeface="Montserrat"/>
              <a:sym typeface="Montserrat"/>
            </a:endParaRPr>
          </a:p>
        </p:txBody>
      </p:sp>
      <p:grpSp>
        <p:nvGrpSpPr>
          <p:cNvPr id="69" name="Group 3">
            <a:extLst>
              <a:ext uri="{FF2B5EF4-FFF2-40B4-BE49-F238E27FC236}">
                <a16:creationId xmlns:a16="http://schemas.microsoft.com/office/drawing/2014/main" id="{12CD238C-2632-4ACC-B60D-46091797010F}"/>
              </a:ext>
            </a:extLst>
          </p:cNvPr>
          <p:cNvGrpSpPr/>
          <p:nvPr/>
        </p:nvGrpSpPr>
        <p:grpSpPr>
          <a:xfrm>
            <a:off x="5175581" y="9983712"/>
            <a:ext cx="9038873" cy="928141"/>
            <a:chOff x="0" y="0"/>
            <a:chExt cx="2793252" cy="925282"/>
          </a:xfrm>
        </p:grpSpPr>
        <p:sp>
          <p:nvSpPr>
            <p:cNvPr id="70" name="Freeform 4">
              <a:extLst>
                <a:ext uri="{FF2B5EF4-FFF2-40B4-BE49-F238E27FC236}">
                  <a16:creationId xmlns:a16="http://schemas.microsoft.com/office/drawing/2014/main" id="{9F868C3B-57C6-4B1B-BBEB-407C1B04F33B}"/>
                </a:ext>
              </a:extLst>
            </p:cNvPr>
            <p:cNvSpPr/>
            <p:nvPr/>
          </p:nvSpPr>
          <p:spPr>
            <a:xfrm>
              <a:off x="0" y="0"/>
              <a:ext cx="2793252" cy="925282"/>
            </a:xfrm>
            <a:custGeom>
              <a:avLst/>
              <a:gdLst/>
              <a:ahLst/>
              <a:cxnLst/>
              <a:rect l="l" t="t" r="r" b="b"/>
              <a:pathLst>
                <a:path w="2793252" h="925282">
                  <a:moveTo>
                    <a:pt x="72998" y="0"/>
                  </a:moveTo>
                  <a:lnTo>
                    <a:pt x="2720254" y="0"/>
                  </a:lnTo>
                  <a:cubicBezTo>
                    <a:pt x="2739614" y="0"/>
                    <a:pt x="2758181" y="7691"/>
                    <a:pt x="2771871" y="21381"/>
                  </a:cubicBezTo>
                  <a:cubicBezTo>
                    <a:pt x="2785561" y="35071"/>
                    <a:pt x="2793252" y="53638"/>
                    <a:pt x="2793252" y="72998"/>
                  </a:cubicBezTo>
                  <a:lnTo>
                    <a:pt x="2793252" y="852284"/>
                  </a:lnTo>
                  <a:cubicBezTo>
                    <a:pt x="2793252" y="892600"/>
                    <a:pt x="2760569" y="925282"/>
                    <a:pt x="2720254" y="925282"/>
                  </a:cubicBezTo>
                  <a:lnTo>
                    <a:pt x="72998" y="925282"/>
                  </a:lnTo>
                  <a:cubicBezTo>
                    <a:pt x="32682" y="925282"/>
                    <a:pt x="0" y="892600"/>
                    <a:pt x="0" y="852284"/>
                  </a:cubicBezTo>
                  <a:lnTo>
                    <a:pt x="0" y="72998"/>
                  </a:lnTo>
                  <a:cubicBezTo>
                    <a:pt x="0" y="32682"/>
                    <a:pt x="32682" y="0"/>
                    <a:pt x="72998" y="0"/>
                  </a:cubicBezTo>
                  <a:close/>
                </a:path>
              </a:pathLst>
            </a:custGeom>
            <a:solidFill>
              <a:srgbClr val="0E47A1"/>
            </a:solidFill>
          </p:spPr>
          <p:txBody>
            <a:bodyPr/>
            <a:lstStyle/>
            <a:p>
              <a:endParaRPr lang="en-US"/>
            </a:p>
          </p:txBody>
        </p:sp>
        <p:sp>
          <p:nvSpPr>
            <p:cNvPr id="72" name="TextBox 5">
              <a:extLst>
                <a:ext uri="{FF2B5EF4-FFF2-40B4-BE49-F238E27FC236}">
                  <a16:creationId xmlns:a16="http://schemas.microsoft.com/office/drawing/2014/main" id="{A069975D-0436-4788-92B7-763F94999599}"/>
                </a:ext>
              </a:extLst>
            </p:cNvPr>
            <p:cNvSpPr txBox="1"/>
            <p:nvPr/>
          </p:nvSpPr>
          <p:spPr>
            <a:xfrm>
              <a:off x="0" y="-47625"/>
              <a:ext cx="2793252" cy="972907"/>
            </a:xfrm>
            <a:prstGeom prst="rect">
              <a:avLst/>
            </a:prstGeom>
          </p:spPr>
          <p:txBody>
            <a:bodyPr lIns="50800" tIns="50800" rIns="50800" bIns="50800" rtlCol="0" anchor="ctr"/>
            <a:lstStyle/>
            <a:p>
              <a:pPr algn="ctr">
                <a:lnSpc>
                  <a:spcPts val="3407"/>
                </a:lnSpc>
              </a:pPr>
              <a:endParaRPr/>
            </a:p>
          </p:txBody>
        </p:sp>
      </p:grpSp>
      <p:grpSp>
        <p:nvGrpSpPr>
          <p:cNvPr id="73" name="Group 2">
            <a:extLst>
              <a:ext uri="{FF2B5EF4-FFF2-40B4-BE49-F238E27FC236}">
                <a16:creationId xmlns:a16="http://schemas.microsoft.com/office/drawing/2014/main" id="{37C592B8-06FB-48BF-9753-B54777F82519}"/>
              </a:ext>
            </a:extLst>
          </p:cNvPr>
          <p:cNvGrpSpPr/>
          <p:nvPr/>
        </p:nvGrpSpPr>
        <p:grpSpPr>
          <a:xfrm>
            <a:off x="-16906" y="-2265134"/>
            <a:ext cx="18321811" cy="2670344"/>
            <a:chOff x="-264145" y="-47625"/>
            <a:chExt cx="4858024" cy="1566807"/>
          </a:xfrm>
        </p:grpSpPr>
        <p:sp>
          <p:nvSpPr>
            <p:cNvPr id="74" name="Freeform 3">
              <a:extLst>
                <a:ext uri="{FF2B5EF4-FFF2-40B4-BE49-F238E27FC236}">
                  <a16:creationId xmlns:a16="http://schemas.microsoft.com/office/drawing/2014/main" id="{B38FA9D1-0943-4ABB-9D93-BF8578F48321}"/>
                </a:ext>
              </a:extLst>
            </p:cNvPr>
            <p:cNvSpPr/>
            <p:nvPr/>
          </p:nvSpPr>
          <p:spPr>
            <a:xfrm>
              <a:off x="-264145" y="1023241"/>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dirty="0"/>
            </a:p>
          </p:txBody>
        </p:sp>
        <p:sp>
          <p:nvSpPr>
            <p:cNvPr id="75" name="TextBox 4">
              <a:extLst>
                <a:ext uri="{FF2B5EF4-FFF2-40B4-BE49-F238E27FC236}">
                  <a16:creationId xmlns:a16="http://schemas.microsoft.com/office/drawing/2014/main" id="{DC96A233-914D-41CE-AFDF-5D78D3427056}"/>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sp>
        <p:nvSpPr>
          <p:cNvPr id="3" name="TextBox 2">
            <a:extLst>
              <a:ext uri="{FF2B5EF4-FFF2-40B4-BE49-F238E27FC236}">
                <a16:creationId xmlns:a16="http://schemas.microsoft.com/office/drawing/2014/main" id="{13B0F67B-5AD7-2EC8-1CD4-41C0FBF8F5F5}"/>
              </a:ext>
            </a:extLst>
          </p:cNvPr>
          <p:cNvSpPr txBox="1"/>
          <p:nvPr/>
        </p:nvSpPr>
        <p:spPr>
          <a:xfrm>
            <a:off x="6946900" y="-166456"/>
            <a:ext cx="4394198" cy="562333"/>
          </a:xfrm>
          <a:prstGeom prst="rect">
            <a:avLst/>
          </a:prstGeom>
          <a:noFill/>
        </p:spPr>
        <p:txBody>
          <a:bodyPr wrap="square">
            <a:spAutoFit/>
          </a:bodyPr>
          <a:lstStyle/>
          <a:p>
            <a:pPr algn="ctr">
              <a:lnSpc>
                <a:spcPct val="115000"/>
              </a:lnSpc>
              <a:spcAft>
                <a:spcPts val="1200"/>
              </a:spcAft>
            </a:pPr>
            <a:r>
              <a:rPr lang="el-GR" sz="2800" b="1" kern="0" dirty="0">
                <a:solidFill>
                  <a:schemeClr val="bg1"/>
                </a:solidFill>
                <a:latin typeface="Calibri" panose="020F0502020204030204" pitchFamily="34" charset="0"/>
                <a:cs typeface="Times New Roman" panose="02020603050405020304" pitchFamily="18" charset="0"/>
              </a:rPr>
              <a:t> 8. </a:t>
            </a:r>
            <a:r>
              <a:rPr lang="el-GR" sz="2800" b="1" kern="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ΑΝΑΛΥΣΗ </a:t>
            </a:r>
            <a:r>
              <a:rPr lang="en-US" sz="2800" b="1" kern="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SWOT </a:t>
            </a:r>
            <a:endPar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2">
            <a:extLst>
              <a:ext uri="{FF2B5EF4-FFF2-40B4-BE49-F238E27FC236}">
                <a16:creationId xmlns:a16="http://schemas.microsoft.com/office/drawing/2014/main" id="{8A880504-5503-D489-7AAA-9A9E7CD4E407}"/>
              </a:ext>
            </a:extLst>
          </p:cNvPr>
          <p:cNvGrpSpPr/>
          <p:nvPr/>
        </p:nvGrpSpPr>
        <p:grpSpPr>
          <a:xfrm>
            <a:off x="-68317" y="-781296"/>
            <a:ext cx="18321811" cy="1643498"/>
            <a:chOff x="-277453" y="-47625"/>
            <a:chExt cx="4858024" cy="938685"/>
          </a:xfrm>
        </p:grpSpPr>
        <p:sp>
          <p:nvSpPr>
            <p:cNvPr id="60" name="Freeform 3">
              <a:extLst>
                <a:ext uri="{FF2B5EF4-FFF2-40B4-BE49-F238E27FC236}">
                  <a16:creationId xmlns:a16="http://schemas.microsoft.com/office/drawing/2014/main" id="{A760D1EA-D914-F64A-5BBE-AE93897CD541}"/>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61" name="TextBox 4">
              <a:extLst>
                <a:ext uri="{FF2B5EF4-FFF2-40B4-BE49-F238E27FC236}">
                  <a16:creationId xmlns:a16="http://schemas.microsoft.com/office/drawing/2014/main" id="{9F88B8F1-8F90-D59B-404F-1F05DB102E91}"/>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62" name="Group 2">
            <a:extLst>
              <a:ext uri="{FF2B5EF4-FFF2-40B4-BE49-F238E27FC236}">
                <a16:creationId xmlns:a16="http://schemas.microsoft.com/office/drawing/2014/main" id="{B30D7DCF-09A4-327B-91E4-A3199E56175B}"/>
              </a:ext>
            </a:extLst>
          </p:cNvPr>
          <p:cNvGrpSpPr/>
          <p:nvPr/>
        </p:nvGrpSpPr>
        <p:grpSpPr>
          <a:xfrm>
            <a:off x="-68317" y="160984"/>
            <a:ext cx="18441218" cy="1187899"/>
            <a:chOff x="-336636" y="-117942"/>
            <a:chExt cx="4858024" cy="613883"/>
          </a:xfrm>
        </p:grpSpPr>
        <p:sp>
          <p:nvSpPr>
            <p:cNvPr id="63" name="Freeform 3">
              <a:extLst>
                <a:ext uri="{FF2B5EF4-FFF2-40B4-BE49-F238E27FC236}">
                  <a16:creationId xmlns:a16="http://schemas.microsoft.com/office/drawing/2014/main" id="{7BDEB0BD-D539-E5D3-12D3-DF2B69259420}"/>
                </a:ext>
              </a:extLst>
            </p:cNvPr>
            <p:cNvSpPr/>
            <p:nvPr/>
          </p:nvSpPr>
          <p:spPr>
            <a:xfrm>
              <a:off x="-336636" y="-117942"/>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64" name="TextBox 4">
              <a:extLst>
                <a:ext uri="{FF2B5EF4-FFF2-40B4-BE49-F238E27FC236}">
                  <a16:creationId xmlns:a16="http://schemas.microsoft.com/office/drawing/2014/main" id="{919C7F86-0610-EC6C-0D02-B618E906E333}"/>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18" name="Group 18"/>
          <p:cNvGrpSpPr/>
          <p:nvPr/>
        </p:nvGrpSpPr>
        <p:grpSpPr>
          <a:xfrm>
            <a:off x="16938696" y="-786357"/>
            <a:ext cx="3228405" cy="3228405"/>
            <a:chOff x="0" y="0"/>
            <a:chExt cx="812800" cy="812800"/>
          </a:xfrm>
        </p:grpSpPr>
        <p:sp>
          <p:nvSpPr>
            <p:cNvPr id="20" name="TextBox 20"/>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grpSp>
      <p:grpSp>
        <p:nvGrpSpPr>
          <p:cNvPr id="21" name="Group 21"/>
          <p:cNvGrpSpPr/>
          <p:nvPr/>
        </p:nvGrpSpPr>
        <p:grpSpPr>
          <a:xfrm>
            <a:off x="125719" y="259768"/>
            <a:ext cx="658368" cy="65836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E4E4E5"/>
              </a:solidFill>
              <a:prstDash val="dash"/>
              <a:miter/>
            </a:ln>
          </p:spPr>
          <p:txBody>
            <a:bodyPr/>
            <a:lstStyle/>
            <a:p>
              <a:endParaRPr lang="en-US"/>
            </a:p>
          </p:txBody>
        </p:sp>
        <p:sp>
          <p:nvSpPr>
            <p:cNvPr id="23" name="TextBox 23"/>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24" name="Group 24"/>
          <p:cNvGrpSpPr/>
          <p:nvPr/>
        </p:nvGrpSpPr>
        <p:grpSpPr>
          <a:xfrm>
            <a:off x="-2409879" y="8728570"/>
            <a:ext cx="3728207" cy="3728207"/>
            <a:chOff x="0" y="0"/>
            <a:chExt cx="812800" cy="812800"/>
          </a:xfrm>
        </p:grpSpPr>
        <p:sp>
          <p:nvSpPr>
            <p:cNvPr id="26" name="TextBox 26"/>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dirty="0"/>
            </a:p>
          </p:txBody>
        </p:sp>
      </p:grpSp>
      <p:sp>
        <p:nvSpPr>
          <p:cNvPr id="17" name="TextBox 16">
            <a:extLst>
              <a:ext uri="{FF2B5EF4-FFF2-40B4-BE49-F238E27FC236}">
                <a16:creationId xmlns:a16="http://schemas.microsoft.com/office/drawing/2014/main" id="{5668D2D0-26FA-DADC-C7AD-B121A737D054}"/>
              </a:ext>
            </a:extLst>
          </p:cNvPr>
          <p:cNvSpPr txBox="1"/>
          <p:nvPr/>
        </p:nvSpPr>
        <p:spPr>
          <a:xfrm>
            <a:off x="975914" y="-242355"/>
            <a:ext cx="15251012" cy="1091196"/>
          </a:xfrm>
          <a:prstGeom prst="rect">
            <a:avLst/>
          </a:prstGeom>
          <a:noFill/>
        </p:spPr>
        <p:txBody>
          <a:bodyPr wrap="square">
            <a:spAutoFit/>
          </a:bodyPr>
          <a:lstStyle/>
          <a:p>
            <a:pPr algn="l">
              <a:lnSpc>
                <a:spcPts val="9360"/>
              </a:lnSpc>
            </a:pPr>
            <a:r>
              <a:rPr lang="el-GR" sz="2800" b="1" dirty="0">
                <a:solidFill>
                  <a:schemeClr val="bg1"/>
                </a:solidFill>
                <a:sym typeface="DM Sans Bold"/>
              </a:rPr>
              <a:t>9. ΧΡΗΜΑΤΟΟΙΚΟΝΟΜΙΚΑ ΣΤΟΙΧΕΙΑ ΜΑΘΗΤΙΚΗΣ ΕΙΚΟΝΙΚΗΣ ΕΠΙΧΕΙΡΗΣΗΣ</a:t>
            </a:r>
            <a:endParaRPr lang="en-US" sz="2800" b="1" dirty="0">
              <a:solidFill>
                <a:schemeClr val="bg1"/>
              </a:solidFill>
              <a:sym typeface="DM Sans Bold"/>
            </a:endParaRPr>
          </a:p>
        </p:txBody>
      </p:sp>
      <p:sp>
        <p:nvSpPr>
          <p:cNvPr id="28" name="TextBox 27">
            <a:extLst>
              <a:ext uri="{FF2B5EF4-FFF2-40B4-BE49-F238E27FC236}">
                <a16:creationId xmlns:a16="http://schemas.microsoft.com/office/drawing/2014/main" id="{4CB59A24-B9BC-DF67-E7B6-65BD391DB77B}"/>
              </a:ext>
            </a:extLst>
          </p:cNvPr>
          <p:cNvSpPr txBox="1"/>
          <p:nvPr/>
        </p:nvSpPr>
        <p:spPr>
          <a:xfrm>
            <a:off x="1797598" y="2660056"/>
            <a:ext cx="6044806" cy="338554"/>
          </a:xfrm>
          <a:prstGeom prst="rect">
            <a:avLst/>
          </a:prstGeom>
          <a:noFill/>
        </p:spPr>
        <p:txBody>
          <a:bodyPr wrap="square">
            <a:spAutoFit/>
          </a:bodyPr>
          <a:lstStyle/>
          <a:p>
            <a:r>
              <a:rPr lang="el-GR" sz="1600" b="1" dirty="0">
                <a:solidFill>
                  <a:schemeClr val="tx2">
                    <a:lumMod val="75000"/>
                  </a:schemeClr>
                </a:solidFill>
              </a:rPr>
              <a:t>Αρχικό Κόστος Επένδυσης (</a:t>
            </a:r>
            <a:r>
              <a:rPr lang="en-US" sz="1600" b="1" dirty="0">
                <a:solidFill>
                  <a:schemeClr val="tx2">
                    <a:lumMod val="75000"/>
                  </a:schemeClr>
                </a:solidFill>
              </a:rPr>
              <a:t>CAPEX</a:t>
            </a:r>
            <a:r>
              <a:rPr lang="el-GR" sz="1600" b="1" dirty="0">
                <a:solidFill>
                  <a:schemeClr val="tx2">
                    <a:lumMod val="75000"/>
                  </a:schemeClr>
                </a:solidFill>
              </a:rPr>
              <a:t>)</a:t>
            </a:r>
          </a:p>
        </p:txBody>
      </p:sp>
      <p:sp>
        <p:nvSpPr>
          <p:cNvPr id="30" name="TextBox 29">
            <a:extLst>
              <a:ext uri="{FF2B5EF4-FFF2-40B4-BE49-F238E27FC236}">
                <a16:creationId xmlns:a16="http://schemas.microsoft.com/office/drawing/2014/main" id="{635F7B39-82BB-8592-BFF6-19CC8279BBBC}"/>
              </a:ext>
            </a:extLst>
          </p:cNvPr>
          <p:cNvSpPr txBox="1"/>
          <p:nvPr/>
        </p:nvSpPr>
        <p:spPr>
          <a:xfrm>
            <a:off x="1804525" y="6272720"/>
            <a:ext cx="4245740" cy="338554"/>
          </a:xfrm>
          <a:prstGeom prst="rect">
            <a:avLst/>
          </a:prstGeom>
          <a:noFill/>
        </p:spPr>
        <p:txBody>
          <a:bodyPr wrap="square">
            <a:spAutoFit/>
          </a:bodyPr>
          <a:lstStyle/>
          <a:p>
            <a:r>
              <a:rPr lang="el-GR" sz="1600" b="1" dirty="0">
                <a:solidFill>
                  <a:srgbClr val="002060"/>
                </a:solidFill>
              </a:rPr>
              <a:t>Λειτουργικά εκτιμώμενα έξοδα (</a:t>
            </a:r>
            <a:r>
              <a:rPr lang="en-US" sz="1600" b="1" dirty="0">
                <a:solidFill>
                  <a:srgbClr val="002060"/>
                </a:solidFill>
              </a:rPr>
              <a:t>OPEX</a:t>
            </a:r>
            <a:r>
              <a:rPr lang="el-GR" sz="1600" b="1" dirty="0">
                <a:solidFill>
                  <a:srgbClr val="002060"/>
                </a:solidFill>
              </a:rPr>
              <a:t> )</a:t>
            </a:r>
            <a:endParaRPr lang="en-US" sz="1600" b="1" dirty="0">
              <a:solidFill>
                <a:srgbClr val="002060"/>
              </a:solidFill>
            </a:endParaRPr>
          </a:p>
        </p:txBody>
      </p:sp>
      <p:sp>
        <p:nvSpPr>
          <p:cNvPr id="32" name="TextBox 31">
            <a:extLst>
              <a:ext uri="{FF2B5EF4-FFF2-40B4-BE49-F238E27FC236}">
                <a16:creationId xmlns:a16="http://schemas.microsoft.com/office/drawing/2014/main" id="{0C184FA5-11D4-6B99-ABAB-887DAF0DD8A6}"/>
              </a:ext>
            </a:extLst>
          </p:cNvPr>
          <p:cNvSpPr txBox="1"/>
          <p:nvPr/>
        </p:nvSpPr>
        <p:spPr>
          <a:xfrm>
            <a:off x="10455248" y="6414016"/>
            <a:ext cx="1752600" cy="338554"/>
          </a:xfrm>
          <a:prstGeom prst="rect">
            <a:avLst/>
          </a:prstGeom>
          <a:noFill/>
        </p:spPr>
        <p:txBody>
          <a:bodyPr wrap="square">
            <a:spAutoFit/>
          </a:bodyPr>
          <a:lstStyle/>
          <a:p>
            <a:r>
              <a:rPr lang="el-GR" sz="1600" b="1" dirty="0">
                <a:solidFill>
                  <a:srgbClr val="002060"/>
                </a:solidFill>
              </a:rPr>
              <a:t>Χορηγίες</a:t>
            </a:r>
          </a:p>
        </p:txBody>
      </p:sp>
      <p:sp>
        <p:nvSpPr>
          <p:cNvPr id="37" name="TextBox 36">
            <a:extLst>
              <a:ext uri="{FF2B5EF4-FFF2-40B4-BE49-F238E27FC236}">
                <a16:creationId xmlns:a16="http://schemas.microsoft.com/office/drawing/2014/main" id="{0FFCC334-8615-4856-F6BD-1E9425BD6C07}"/>
              </a:ext>
            </a:extLst>
          </p:cNvPr>
          <p:cNvSpPr txBox="1"/>
          <p:nvPr/>
        </p:nvSpPr>
        <p:spPr>
          <a:xfrm>
            <a:off x="984879" y="1583112"/>
            <a:ext cx="14788521" cy="830997"/>
          </a:xfrm>
          <a:prstGeom prst="rect">
            <a:avLst/>
          </a:prstGeom>
          <a:noFill/>
        </p:spPr>
        <p:txBody>
          <a:bodyPr wrap="square">
            <a:spAutoFit/>
          </a:bodyPr>
          <a:lstStyle/>
          <a:p>
            <a:pPr algn="just"/>
            <a:r>
              <a:rPr lang="el-GR" sz="1600" dirty="0"/>
              <a:t>Τα αρχικά έξοδα αφορούν την ανάπτυξη </a:t>
            </a:r>
            <a:r>
              <a:rPr lang="el-GR" sz="1600" dirty="0" err="1"/>
              <a:t>prototype</a:t>
            </a:r>
            <a:r>
              <a:rPr lang="el-GR" sz="1600" dirty="0"/>
              <a:t> της εφαρμογής και τη συμμετοχή της ομάδας σε δράσεις του προγράμματος </a:t>
            </a:r>
            <a:r>
              <a:rPr lang="el-GR" sz="1600" dirty="0" err="1"/>
              <a:t>Junior</a:t>
            </a:r>
            <a:r>
              <a:rPr lang="el-GR" sz="1600" dirty="0"/>
              <a:t> </a:t>
            </a:r>
            <a:r>
              <a:rPr lang="el-GR" sz="1600" dirty="0" err="1"/>
              <a:t>Achievement</a:t>
            </a:r>
            <a:r>
              <a:rPr lang="el-GR" sz="1600" dirty="0"/>
              <a:t>. Το μεγαλύτερο μέρος των εξόδων καλύφθηκε μέσω χορηγιών, σχολικής υποστήριξης και ιδίων πόρων. Η μαθητική επιχείρηση χρηματοδοτήθηκε με έκδοση 200 μετοχών αξίας 5 €, δημιουργώντας μετοχικό κεφάλαιο 1.000 €.</a:t>
            </a:r>
            <a:endParaRPr lang="en-US" sz="1600" kern="0" dirty="0">
              <a:solidFill>
                <a:schemeClr val="tx2">
                  <a:lumMod val="75000"/>
                </a:schemeClr>
              </a:solidFill>
              <a:latin typeface="Calibri" panose="020F0502020204030204" pitchFamily="34" charset="0"/>
              <a:cs typeface="Times New Roman" panose="02020603050405020304" pitchFamily="18" charset="0"/>
            </a:endParaRPr>
          </a:p>
        </p:txBody>
      </p:sp>
      <p:graphicFrame>
        <p:nvGraphicFramePr>
          <p:cNvPr id="38" name="Table 37">
            <a:extLst>
              <a:ext uri="{FF2B5EF4-FFF2-40B4-BE49-F238E27FC236}">
                <a16:creationId xmlns:a16="http://schemas.microsoft.com/office/drawing/2014/main" id="{75FF0A7C-4578-B81C-487C-3C54679084D8}"/>
              </a:ext>
            </a:extLst>
          </p:cNvPr>
          <p:cNvGraphicFramePr>
            <a:graphicFrameLocks noGrp="1"/>
          </p:cNvGraphicFramePr>
          <p:nvPr>
            <p:extLst>
              <p:ext uri="{D42A27DB-BD31-4B8C-83A1-F6EECF244321}">
                <p14:modId xmlns:p14="http://schemas.microsoft.com/office/powerpoint/2010/main" val="2610727476"/>
              </p:ext>
            </p:extLst>
          </p:nvPr>
        </p:nvGraphicFramePr>
        <p:xfrm>
          <a:off x="10412214" y="3226690"/>
          <a:ext cx="5814712" cy="2473813"/>
        </p:xfrm>
        <a:graphic>
          <a:graphicData uri="http://schemas.openxmlformats.org/drawingml/2006/table">
            <a:tbl>
              <a:tblPr firstRow="1" firstCol="1">
                <a:tableStyleId>{5C22544A-7EE6-4342-B048-85BDC9FD1C3A}</a:tableStyleId>
              </a:tblPr>
              <a:tblGrid>
                <a:gridCol w="2740977">
                  <a:extLst>
                    <a:ext uri="{9D8B030D-6E8A-4147-A177-3AD203B41FA5}">
                      <a16:colId xmlns:a16="http://schemas.microsoft.com/office/drawing/2014/main" val="3325474398"/>
                    </a:ext>
                  </a:extLst>
                </a:gridCol>
                <a:gridCol w="3073735">
                  <a:extLst>
                    <a:ext uri="{9D8B030D-6E8A-4147-A177-3AD203B41FA5}">
                      <a16:colId xmlns:a16="http://schemas.microsoft.com/office/drawing/2014/main" val="1196908352"/>
                    </a:ext>
                  </a:extLst>
                </a:gridCol>
              </a:tblGrid>
              <a:tr h="367729">
                <a:tc>
                  <a:txBody>
                    <a:bodyPr/>
                    <a:lstStyle/>
                    <a:p>
                      <a:pPr>
                        <a:buNone/>
                      </a:pPr>
                      <a:r>
                        <a:rPr lang="el-GR" sz="1600" dirty="0"/>
                        <a:t>Στοιχείο</a:t>
                      </a:r>
                    </a:p>
                  </a:txBody>
                  <a:tcPr anchor="ctr"/>
                </a:tc>
                <a:tc>
                  <a:txBody>
                    <a:bodyPr/>
                    <a:lstStyle/>
                    <a:p>
                      <a:pPr>
                        <a:buNone/>
                      </a:pPr>
                      <a:r>
                        <a:rPr lang="el-GR" sz="1600" dirty="0"/>
                        <a:t>Τιμή</a:t>
                      </a:r>
                    </a:p>
                  </a:txBody>
                  <a:tcPr anchor="ctr"/>
                </a:tc>
                <a:extLst>
                  <a:ext uri="{0D108BD9-81ED-4DB2-BD59-A6C34878D82A}">
                    <a16:rowId xmlns:a16="http://schemas.microsoft.com/office/drawing/2014/main" val="536966087"/>
                  </a:ext>
                </a:extLst>
              </a:tr>
              <a:tr h="367729">
                <a:tc>
                  <a:txBody>
                    <a:bodyPr/>
                    <a:lstStyle/>
                    <a:p>
                      <a:pPr>
                        <a:buNone/>
                      </a:pPr>
                      <a:r>
                        <a:rPr lang="el-GR" sz="1600" dirty="0"/>
                        <a:t>Τιμή μετοχής</a:t>
                      </a:r>
                    </a:p>
                  </a:txBody>
                  <a:tcPr anchor="ctr"/>
                </a:tc>
                <a:tc>
                  <a:txBody>
                    <a:bodyPr/>
                    <a:lstStyle/>
                    <a:p>
                      <a:pPr>
                        <a:buNone/>
                      </a:pPr>
                      <a:r>
                        <a:rPr lang="en-US" sz="1600"/>
                        <a:t>5 €</a:t>
                      </a:r>
                    </a:p>
                  </a:txBody>
                  <a:tcPr anchor="ctr"/>
                </a:tc>
                <a:extLst>
                  <a:ext uri="{0D108BD9-81ED-4DB2-BD59-A6C34878D82A}">
                    <a16:rowId xmlns:a16="http://schemas.microsoft.com/office/drawing/2014/main" val="2974446079"/>
                  </a:ext>
                </a:extLst>
              </a:tr>
              <a:tr h="367729">
                <a:tc>
                  <a:txBody>
                    <a:bodyPr/>
                    <a:lstStyle/>
                    <a:p>
                      <a:pPr>
                        <a:buNone/>
                      </a:pPr>
                      <a:r>
                        <a:rPr lang="el-GR" sz="1600" dirty="0"/>
                        <a:t>Αριθμός μετοχών</a:t>
                      </a:r>
                    </a:p>
                  </a:txBody>
                  <a:tcPr anchor="ctr"/>
                </a:tc>
                <a:tc>
                  <a:txBody>
                    <a:bodyPr/>
                    <a:lstStyle/>
                    <a:p>
                      <a:pPr>
                        <a:buNone/>
                      </a:pPr>
                      <a:r>
                        <a:rPr lang="en-US" sz="1600" dirty="0"/>
                        <a:t>200</a:t>
                      </a:r>
                    </a:p>
                  </a:txBody>
                  <a:tcPr anchor="ctr"/>
                </a:tc>
                <a:extLst>
                  <a:ext uri="{0D108BD9-81ED-4DB2-BD59-A6C34878D82A}">
                    <a16:rowId xmlns:a16="http://schemas.microsoft.com/office/drawing/2014/main" val="415112512"/>
                  </a:ext>
                </a:extLst>
              </a:tr>
              <a:tr h="367729">
                <a:tc>
                  <a:txBody>
                    <a:bodyPr/>
                    <a:lstStyle/>
                    <a:p>
                      <a:pPr>
                        <a:buNone/>
                      </a:pPr>
                      <a:r>
                        <a:rPr lang="el-GR" sz="1600" dirty="0"/>
                        <a:t>Συνολικό μετοχικό κεφάλαιο</a:t>
                      </a:r>
                    </a:p>
                  </a:txBody>
                  <a:tcPr anchor="ctr"/>
                </a:tc>
                <a:tc>
                  <a:txBody>
                    <a:bodyPr/>
                    <a:lstStyle/>
                    <a:p>
                      <a:pPr>
                        <a:buNone/>
                      </a:pPr>
                      <a:r>
                        <a:rPr lang="en-US" sz="1600" dirty="0"/>
                        <a:t>1.000 €</a:t>
                      </a:r>
                    </a:p>
                  </a:txBody>
                  <a:tcPr anchor="ctr"/>
                </a:tc>
                <a:extLst>
                  <a:ext uri="{0D108BD9-81ED-4DB2-BD59-A6C34878D82A}">
                    <a16:rowId xmlns:a16="http://schemas.microsoft.com/office/drawing/2014/main" val="1011515056"/>
                  </a:ext>
                </a:extLst>
              </a:tr>
              <a:tr h="367729">
                <a:tc>
                  <a:txBody>
                    <a:bodyPr/>
                    <a:lstStyle/>
                    <a:p>
                      <a:pPr>
                        <a:buNone/>
                      </a:pPr>
                      <a:r>
                        <a:rPr lang="el-GR" sz="1600"/>
                        <a:t>Τύπος χρηματοδότησης</a:t>
                      </a:r>
                    </a:p>
                  </a:txBody>
                  <a:tcPr anchor="ctr"/>
                </a:tc>
                <a:tc>
                  <a:txBody>
                    <a:bodyPr/>
                    <a:lstStyle/>
                    <a:p>
                      <a:pPr>
                        <a:buNone/>
                      </a:pPr>
                      <a:r>
                        <a:rPr lang="el-GR" sz="1600" dirty="0"/>
                        <a:t>Μετοχές μαθητικής επιχείρησης</a:t>
                      </a:r>
                    </a:p>
                  </a:txBody>
                  <a:tcPr anchor="ctr"/>
                </a:tc>
                <a:extLst>
                  <a:ext uri="{0D108BD9-81ED-4DB2-BD59-A6C34878D82A}">
                    <a16:rowId xmlns:a16="http://schemas.microsoft.com/office/drawing/2014/main" val="2202136019"/>
                  </a:ext>
                </a:extLst>
              </a:tr>
              <a:tr h="635168">
                <a:tc>
                  <a:txBody>
                    <a:bodyPr/>
                    <a:lstStyle/>
                    <a:p>
                      <a:pPr>
                        <a:buNone/>
                      </a:pPr>
                      <a:r>
                        <a:rPr lang="el-GR" sz="1600" dirty="0"/>
                        <a:t>Χρήση κεφαλαίου</a:t>
                      </a:r>
                    </a:p>
                  </a:txBody>
                  <a:tcPr anchor="ctr"/>
                </a:tc>
                <a:tc>
                  <a:txBody>
                    <a:bodyPr/>
                    <a:lstStyle/>
                    <a:p>
                      <a:pPr>
                        <a:buNone/>
                      </a:pPr>
                      <a:r>
                        <a:rPr lang="el-GR" sz="1600" dirty="0"/>
                        <a:t>Ανάπτυξη prototype, υλικά, παρουσιάσεις, δραστηριότητες JA</a:t>
                      </a:r>
                    </a:p>
                  </a:txBody>
                  <a:tcPr anchor="ctr"/>
                </a:tc>
                <a:extLst>
                  <a:ext uri="{0D108BD9-81ED-4DB2-BD59-A6C34878D82A}">
                    <a16:rowId xmlns:a16="http://schemas.microsoft.com/office/drawing/2014/main" val="1901555017"/>
                  </a:ext>
                </a:extLst>
              </a:tr>
            </a:tbl>
          </a:graphicData>
        </a:graphic>
      </p:graphicFrame>
      <p:sp>
        <p:nvSpPr>
          <p:cNvPr id="39" name="TextBox 38">
            <a:extLst>
              <a:ext uri="{FF2B5EF4-FFF2-40B4-BE49-F238E27FC236}">
                <a16:creationId xmlns:a16="http://schemas.microsoft.com/office/drawing/2014/main" id="{36A1A7C2-37AC-0466-2E21-7B4C1B771F6B}"/>
              </a:ext>
            </a:extLst>
          </p:cNvPr>
          <p:cNvSpPr txBox="1"/>
          <p:nvPr/>
        </p:nvSpPr>
        <p:spPr>
          <a:xfrm>
            <a:off x="10427539" y="2789068"/>
            <a:ext cx="2667000" cy="338554"/>
          </a:xfrm>
          <a:prstGeom prst="rect">
            <a:avLst/>
          </a:prstGeom>
          <a:noFill/>
        </p:spPr>
        <p:txBody>
          <a:bodyPr wrap="square">
            <a:spAutoFit/>
          </a:bodyPr>
          <a:lstStyle/>
          <a:p>
            <a:r>
              <a:rPr lang="el-GR" sz="1600" b="1" dirty="0">
                <a:solidFill>
                  <a:srgbClr val="002060"/>
                </a:solidFill>
              </a:rPr>
              <a:t>Μετοχικό κεφάλαιο</a:t>
            </a:r>
            <a:endParaRPr lang="en-US" sz="1600" b="1" dirty="0">
              <a:solidFill>
                <a:srgbClr val="002060"/>
              </a:solidFill>
            </a:endParaRPr>
          </a:p>
        </p:txBody>
      </p:sp>
      <p:grpSp>
        <p:nvGrpSpPr>
          <p:cNvPr id="56" name="Group 19">
            <a:extLst>
              <a:ext uri="{FF2B5EF4-FFF2-40B4-BE49-F238E27FC236}">
                <a16:creationId xmlns:a16="http://schemas.microsoft.com/office/drawing/2014/main" id="{B75FECFE-19C2-109A-3545-9F65296816CE}"/>
              </a:ext>
            </a:extLst>
          </p:cNvPr>
          <p:cNvGrpSpPr/>
          <p:nvPr/>
        </p:nvGrpSpPr>
        <p:grpSpPr>
          <a:xfrm>
            <a:off x="17158515" y="9172763"/>
            <a:ext cx="1419911" cy="1419911"/>
            <a:chOff x="0" y="0"/>
            <a:chExt cx="812800" cy="812800"/>
          </a:xfrm>
        </p:grpSpPr>
        <p:sp>
          <p:nvSpPr>
            <p:cNvPr id="57" name="Freeform 20">
              <a:extLst>
                <a:ext uri="{FF2B5EF4-FFF2-40B4-BE49-F238E27FC236}">
                  <a16:creationId xmlns:a16="http://schemas.microsoft.com/office/drawing/2014/main" id="{9B657E41-5525-5D2F-2778-A4D14F0716B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58" name="TextBox 21">
              <a:extLst>
                <a:ext uri="{FF2B5EF4-FFF2-40B4-BE49-F238E27FC236}">
                  <a16:creationId xmlns:a16="http://schemas.microsoft.com/office/drawing/2014/main" id="{0F707CC7-4B37-EF1F-D953-245E6220389C}"/>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l-GR" sz="2799" dirty="0">
                  <a:solidFill>
                    <a:srgbClr val="191919"/>
                  </a:solidFill>
                  <a:latin typeface="Montserrat"/>
                  <a:ea typeface="Montserrat"/>
                  <a:cs typeface="Montserrat"/>
                  <a:sym typeface="Montserrat"/>
                </a:rPr>
                <a:t>07</a:t>
              </a:r>
              <a:endParaRPr lang="en-US" sz="2799" dirty="0">
                <a:solidFill>
                  <a:srgbClr val="191919"/>
                </a:solidFill>
                <a:latin typeface="Montserrat"/>
                <a:ea typeface="Montserrat"/>
                <a:cs typeface="Montserrat"/>
                <a:sym typeface="Montserrat"/>
              </a:endParaRPr>
            </a:p>
          </p:txBody>
        </p:sp>
      </p:grpSp>
      <p:graphicFrame>
        <p:nvGraphicFramePr>
          <p:cNvPr id="5" name="Πίνακας 4"/>
          <p:cNvGraphicFramePr>
            <a:graphicFrameLocks noGrp="1"/>
          </p:cNvGraphicFramePr>
          <p:nvPr>
            <p:extLst>
              <p:ext uri="{D42A27DB-BD31-4B8C-83A1-F6EECF244321}">
                <p14:modId xmlns:p14="http://schemas.microsoft.com/office/powerpoint/2010/main" val="3612684379"/>
              </p:ext>
            </p:extLst>
          </p:nvPr>
        </p:nvGraphicFramePr>
        <p:xfrm>
          <a:off x="1804525" y="3064646"/>
          <a:ext cx="8229600" cy="2987040"/>
        </p:xfrm>
        <a:graphic>
          <a:graphicData uri="http://schemas.openxmlformats.org/drawingml/2006/table">
            <a:tbl>
              <a:tblPr firstRow="1" firstCol="1">
                <a:tableStyleId>{5C22544A-7EE6-4342-B048-85BDC9FD1C3A}</a:tableStyleId>
              </a:tblPr>
              <a:tblGrid>
                <a:gridCol w="2057400">
                  <a:extLst>
                    <a:ext uri="{9D8B030D-6E8A-4147-A177-3AD203B41FA5}">
                      <a16:colId xmlns:a16="http://schemas.microsoft.com/office/drawing/2014/main" val="3590009389"/>
                    </a:ext>
                  </a:extLst>
                </a:gridCol>
                <a:gridCol w="2057400">
                  <a:extLst>
                    <a:ext uri="{9D8B030D-6E8A-4147-A177-3AD203B41FA5}">
                      <a16:colId xmlns:a16="http://schemas.microsoft.com/office/drawing/2014/main" val="3737291092"/>
                    </a:ext>
                  </a:extLst>
                </a:gridCol>
                <a:gridCol w="1143000">
                  <a:extLst>
                    <a:ext uri="{9D8B030D-6E8A-4147-A177-3AD203B41FA5}">
                      <a16:colId xmlns:a16="http://schemas.microsoft.com/office/drawing/2014/main" val="1109237807"/>
                    </a:ext>
                  </a:extLst>
                </a:gridCol>
                <a:gridCol w="2971800">
                  <a:extLst>
                    <a:ext uri="{9D8B030D-6E8A-4147-A177-3AD203B41FA5}">
                      <a16:colId xmlns:a16="http://schemas.microsoft.com/office/drawing/2014/main" val="430392515"/>
                    </a:ext>
                  </a:extLst>
                </a:gridCol>
              </a:tblGrid>
              <a:tr h="0">
                <a:tc>
                  <a:txBody>
                    <a:bodyPr/>
                    <a:lstStyle/>
                    <a:p>
                      <a:r>
                        <a:rPr lang="el-GR" sz="1600" dirty="0"/>
                        <a:t>Κατηγορία</a:t>
                      </a:r>
                    </a:p>
                  </a:txBody>
                  <a:tcPr anchor="ctr"/>
                </a:tc>
                <a:tc>
                  <a:txBody>
                    <a:bodyPr/>
                    <a:lstStyle/>
                    <a:p>
                      <a:r>
                        <a:rPr lang="el-GR" sz="1600"/>
                        <a:t>Περιγραφή</a:t>
                      </a:r>
                    </a:p>
                  </a:txBody>
                  <a:tcPr anchor="ctr"/>
                </a:tc>
                <a:tc>
                  <a:txBody>
                    <a:bodyPr/>
                    <a:lstStyle/>
                    <a:p>
                      <a:r>
                        <a:rPr lang="el-GR" sz="1600"/>
                        <a:t>Κόστος (€)</a:t>
                      </a:r>
                    </a:p>
                  </a:txBody>
                  <a:tcPr anchor="ctr"/>
                </a:tc>
                <a:tc>
                  <a:txBody>
                    <a:bodyPr/>
                    <a:lstStyle/>
                    <a:p>
                      <a:r>
                        <a:rPr lang="el-GR" sz="1600" dirty="0"/>
                        <a:t>Κάλυψη / Χορηγία</a:t>
                      </a:r>
                    </a:p>
                  </a:txBody>
                  <a:tcPr anchor="ctr"/>
                </a:tc>
                <a:extLst>
                  <a:ext uri="{0D108BD9-81ED-4DB2-BD59-A6C34878D82A}">
                    <a16:rowId xmlns:a16="http://schemas.microsoft.com/office/drawing/2014/main" val="2134304942"/>
                  </a:ext>
                </a:extLst>
              </a:tr>
              <a:tr h="0">
                <a:tc>
                  <a:txBody>
                    <a:bodyPr/>
                    <a:lstStyle/>
                    <a:p>
                      <a:r>
                        <a:rPr lang="el-GR" sz="1600" dirty="0"/>
                        <a:t>Δημιουργία </a:t>
                      </a:r>
                      <a:r>
                        <a:rPr lang="en-US" sz="1600" dirty="0"/>
                        <a:t>prototype app</a:t>
                      </a:r>
                    </a:p>
                  </a:txBody>
                  <a:tcPr anchor="ctr"/>
                </a:tc>
                <a:tc>
                  <a:txBody>
                    <a:bodyPr/>
                    <a:lstStyle/>
                    <a:p>
                      <a:r>
                        <a:rPr lang="en-US" sz="1600"/>
                        <a:t>mockup / demo</a:t>
                      </a:r>
                    </a:p>
                  </a:txBody>
                  <a:tcPr anchor="ctr"/>
                </a:tc>
                <a:tc>
                  <a:txBody>
                    <a:bodyPr/>
                    <a:lstStyle/>
                    <a:p>
                      <a:r>
                        <a:rPr lang="el-GR" sz="1600"/>
                        <a:t>350</a:t>
                      </a:r>
                    </a:p>
                  </a:txBody>
                  <a:tcPr anchor="ctr"/>
                </a:tc>
                <a:tc>
                  <a:txBody>
                    <a:bodyPr/>
                    <a:lstStyle/>
                    <a:p>
                      <a:r>
                        <a:rPr lang="el-GR" sz="1600"/>
                        <a:t>Χορηγία / σχολική υποστήριξη</a:t>
                      </a:r>
                    </a:p>
                  </a:txBody>
                  <a:tcPr anchor="ctr"/>
                </a:tc>
                <a:extLst>
                  <a:ext uri="{0D108BD9-81ED-4DB2-BD59-A6C34878D82A}">
                    <a16:rowId xmlns:a16="http://schemas.microsoft.com/office/drawing/2014/main" val="1980563989"/>
                  </a:ext>
                </a:extLst>
              </a:tr>
              <a:tr h="0">
                <a:tc>
                  <a:txBody>
                    <a:bodyPr/>
                    <a:lstStyle/>
                    <a:p>
                      <a:r>
                        <a:rPr lang="el-GR" sz="1600" dirty="0"/>
                        <a:t>Κατασκευή ιστοσελίδας</a:t>
                      </a:r>
                    </a:p>
                  </a:txBody>
                  <a:tcPr anchor="ctr"/>
                </a:tc>
                <a:tc>
                  <a:txBody>
                    <a:bodyPr/>
                    <a:lstStyle/>
                    <a:p>
                      <a:r>
                        <a:rPr lang="el-GR" sz="1600" dirty="0"/>
                        <a:t>απλή</a:t>
                      </a:r>
                    </a:p>
                  </a:txBody>
                  <a:tcPr anchor="ctr"/>
                </a:tc>
                <a:tc>
                  <a:txBody>
                    <a:bodyPr/>
                    <a:lstStyle/>
                    <a:p>
                      <a:r>
                        <a:rPr lang="el-GR" sz="1600"/>
                        <a:t>150</a:t>
                      </a:r>
                    </a:p>
                  </a:txBody>
                  <a:tcPr anchor="ctr"/>
                </a:tc>
                <a:tc>
                  <a:txBody>
                    <a:bodyPr/>
                    <a:lstStyle/>
                    <a:p>
                      <a:r>
                        <a:rPr lang="el-GR" sz="1600" dirty="0"/>
                        <a:t>Χορηγία</a:t>
                      </a:r>
                    </a:p>
                  </a:txBody>
                  <a:tcPr anchor="ctr"/>
                </a:tc>
                <a:extLst>
                  <a:ext uri="{0D108BD9-81ED-4DB2-BD59-A6C34878D82A}">
                    <a16:rowId xmlns:a16="http://schemas.microsoft.com/office/drawing/2014/main" val="1652291341"/>
                  </a:ext>
                </a:extLst>
              </a:tr>
              <a:tr h="0">
                <a:tc>
                  <a:txBody>
                    <a:bodyPr/>
                    <a:lstStyle/>
                    <a:p>
                      <a:r>
                        <a:rPr lang="el-GR" sz="1600"/>
                        <a:t>Συνδρομές </a:t>
                      </a:r>
                      <a:r>
                        <a:rPr lang="en-US" sz="1600"/>
                        <a:t>software</a:t>
                      </a:r>
                    </a:p>
                  </a:txBody>
                  <a:tcPr anchor="ctr"/>
                </a:tc>
                <a:tc>
                  <a:txBody>
                    <a:bodyPr/>
                    <a:lstStyle/>
                    <a:p>
                      <a:r>
                        <a:rPr lang="en-US" sz="1600" dirty="0" err="1"/>
                        <a:t>Canva</a:t>
                      </a:r>
                      <a:r>
                        <a:rPr lang="en-US" sz="1600" dirty="0"/>
                        <a:t>, AI, hosting</a:t>
                      </a:r>
                    </a:p>
                  </a:txBody>
                  <a:tcPr anchor="ctr"/>
                </a:tc>
                <a:tc>
                  <a:txBody>
                    <a:bodyPr/>
                    <a:lstStyle/>
                    <a:p>
                      <a:r>
                        <a:rPr lang="el-GR" sz="1600"/>
                        <a:t>100</a:t>
                      </a:r>
                    </a:p>
                  </a:txBody>
                  <a:tcPr anchor="ctr"/>
                </a:tc>
                <a:tc>
                  <a:txBody>
                    <a:bodyPr/>
                    <a:lstStyle/>
                    <a:p>
                      <a:r>
                        <a:rPr lang="el-GR" sz="1600"/>
                        <a:t>Εκπαιδευτική άδεια</a:t>
                      </a:r>
                    </a:p>
                  </a:txBody>
                  <a:tcPr anchor="ctr"/>
                </a:tc>
                <a:extLst>
                  <a:ext uri="{0D108BD9-81ED-4DB2-BD59-A6C34878D82A}">
                    <a16:rowId xmlns:a16="http://schemas.microsoft.com/office/drawing/2014/main" val="3947906407"/>
                  </a:ext>
                </a:extLst>
              </a:tr>
              <a:tr h="0">
                <a:tc>
                  <a:txBody>
                    <a:bodyPr/>
                    <a:lstStyle/>
                    <a:p>
                      <a:r>
                        <a:rPr lang="el-GR" sz="1600"/>
                        <a:t>Λοιπά έξοδα ανάπτυξης</a:t>
                      </a:r>
                    </a:p>
                  </a:txBody>
                  <a:tcPr anchor="ctr"/>
                </a:tc>
                <a:tc>
                  <a:txBody>
                    <a:bodyPr/>
                    <a:lstStyle/>
                    <a:p>
                      <a:r>
                        <a:rPr lang="el-GR" sz="1600" dirty="0"/>
                        <a:t>μετακινήσεις </a:t>
                      </a:r>
                      <a:r>
                        <a:rPr lang="el-GR" sz="1600" dirty="0" err="1"/>
                        <a:t>κλπ</a:t>
                      </a:r>
                      <a:endParaRPr lang="el-GR" sz="1600" dirty="0"/>
                    </a:p>
                  </a:txBody>
                  <a:tcPr anchor="ctr"/>
                </a:tc>
                <a:tc>
                  <a:txBody>
                    <a:bodyPr/>
                    <a:lstStyle/>
                    <a:p>
                      <a:r>
                        <a:rPr lang="el-GR" sz="1600" dirty="0"/>
                        <a:t>100</a:t>
                      </a:r>
                    </a:p>
                  </a:txBody>
                  <a:tcPr anchor="ctr"/>
                </a:tc>
                <a:tc>
                  <a:txBody>
                    <a:bodyPr/>
                    <a:lstStyle/>
                    <a:p>
                      <a:r>
                        <a:rPr lang="el-GR" sz="1600"/>
                        <a:t>Ίδια συμμετοχή</a:t>
                      </a:r>
                    </a:p>
                  </a:txBody>
                  <a:tcPr anchor="ctr"/>
                </a:tc>
                <a:extLst>
                  <a:ext uri="{0D108BD9-81ED-4DB2-BD59-A6C34878D82A}">
                    <a16:rowId xmlns:a16="http://schemas.microsoft.com/office/drawing/2014/main" val="810616061"/>
                  </a:ext>
                </a:extLst>
              </a:tr>
              <a:tr h="0">
                <a:tc>
                  <a:txBody>
                    <a:bodyPr/>
                    <a:lstStyle/>
                    <a:p>
                      <a:r>
                        <a:rPr lang="el-GR" sz="1600" dirty="0"/>
                        <a:t>Σύνολο </a:t>
                      </a:r>
                      <a:r>
                        <a:rPr lang="en-US" sz="1600" dirty="0"/>
                        <a:t>CAPEX</a:t>
                      </a:r>
                    </a:p>
                  </a:txBody>
                  <a:tcPr anchor="ctr"/>
                </a:tc>
                <a:tc>
                  <a:txBody>
                    <a:bodyPr/>
                    <a:lstStyle/>
                    <a:p>
                      <a:endParaRPr lang="el-GR" sz="1600" dirty="0"/>
                    </a:p>
                  </a:txBody>
                  <a:tcPr anchor="ctr"/>
                </a:tc>
                <a:tc>
                  <a:txBody>
                    <a:bodyPr/>
                    <a:lstStyle/>
                    <a:p>
                      <a:r>
                        <a:rPr lang="el-GR" sz="1600" b="1" dirty="0"/>
                        <a:t>700 €</a:t>
                      </a:r>
                    </a:p>
                  </a:txBody>
                  <a:tcPr anchor="ctr"/>
                </a:tc>
                <a:tc>
                  <a:txBody>
                    <a:bodyPr/>
                    <a:lstStyle/>
                    <a:p>
                      <a:r>
                        <a:rPr lang="el-GR" sz="1600" dirty="0"/>
                        <a:t>Καλύφθηκε από χορηγίες &amp; υποστήριξη</a:t>
                      </a:r>
                    </a:p>
                  </a:txBody>
                  <a:tcPr anchor="ctr"/>
                </a:tc>
                <a:extLst>
                  <a:ext uri="{0D108BD9-81ED-4DB2-BD59-A6C34878D82A}">
                    <a16:rowId xmlns:a16="http://schemas.microsoft.com/office/drawing/2014/main" val="2098647373"/>
                  </a:ext>
                </a:extLst>
              </a:tr>
            </a:tbl>
          </a:graphicData>
        </a:graphic>
      </p:graphicFrame>
      <p:graphicFrame>
        <p:nvGraphicFramePr>
          <p:cNvPr id="6" name="Πίνακας 5"/>
          <p:cNvGraphicFramePr>
            <a:graphicFrameLocks noGrp="1"/>
          </p:cNvGraphicFramePr>
          <p:nvPr>
            <p:extLst>
              <p:ext uri="{D42A27DB-BD31-4B8C-83A1-F6EECF244321}">
                <p14:modId xmlns:p14="http://schemas.microsoft.com/office/powerpoint/2010/main" val="4201241896"/>
              </p:ext>
            </p:extLst>
          </p:nvPr>
        </p:nvGraphicFramePr>
        <p:xfrm>
          <a:off x="10520323" y="6811518"/>
          <a:ext cx="5791200" cy="1676400"/>
        </p:xfrm>
        <a:graphic>
          <a:graphicData uri="http://schemas.openxmlformats.org/drawingml/2006/table">
            <a:tbl>
              <a:tblPr firstRow="1" firstCol="1">
                <a:tableStyleId>{5C22544A-7EE6-4342-B048-85BDC9FD1C3A}</a:tableStyleId>
              </a:tblPr>
              <a:tblGrid>
                <a:gridCol w="2743200">
                  <a:extLst>
                    <a:ext uri="{9D8B030D-6E8A-4147-A177-3AD203B41FA5}">
                      <a16:colId xmlns:a16="http://schemas.microsoft.com/office/drawing/2014/main" val="258064471"/>
                    </a:ext>
                  </a:extLst>
                </a:gridCol>
                <a:gridCol w="2209800">
                  <a:extLst>
                    <a:ext uri="{9D8B030D-6E8A-4147-A177-3AD203B41FA5}">
                      <a16:colId xmlns:a16="http://schemas.microsoft.com/office/drawing/2014/main" val="3488415551"/>
                    </a:ext>
                  </a:extLst>
                </a:gridCol>
                <a:gridCol w="838200">
                  <a:extLst>
                    <a:ext uri="{9D8B030D-6E8A-4147-A177-3AD203B41FA5}">
                      <a16:colId xmlns:a16="http://schemas.microsoft.com/office/drawing/2014/main" val="4261611953"/>
                    </a:ext>
                  </a:extLst>
                </a:gridCol>
              </a:tblGrid>
              <a:tr h="0">
                <a:tc>
                  <a:txBody>
                    <a:bodyPr/>
                    <a:lstStyle/>
                    <a:p>
                      <a:r>
                        <a:rPr lang="el-GR" sz="1600" dirty="0"/>
                        <a:t>Υποστηρικτής</a:t>
                      </a:r>
                    </a:p>
                  </a:txBody>
                  <a:tcPr anchor="ctr"/>
                </a:tc>
                <a:tc>
                  <a:txBody>
                    <a:bodyPr/>
                    <a:lstStyle/>
                    <a:p>
                      <a:r>
                        <a:rPr lang="el-GR" sz="1600"/>
                        <a:t>Μορφή</a:t>
                      </a:r>
                    </a:p>
                  </a:txBody>
                  <a:tcPr anchor="ctr"/>
                </a:tc>
                <a:tc>
                  <a:txBody>
                    <a:bodyPr/>
                    <a:lstStyle/>
                    <a:p>
                      <a:r>
                        <a:rPr lang="el-GR" sz="1600"/>
                        <a:t>Αξία</a:t>
                      </a:r>
                    </a:p>
                  </a:txBody>
                  <a:tcPr anchor="ctr"/>
                </a:tc>
                <a:extLst>
                  <a:ext uri="{0D108BD9-81ED-4DB2-BD59-A6C34878D82A}">
                    <a16:rowId xmlns:a16="http://schemas.microsoft.com/office/drawing/2014/main" val="2782244602"/>
                  </a:ext>
                </a:extLst>
              </a:tr>
              <a:tr h="0">
                <a:tc>
                  <a:txBody>
                    <a:bodyPr/>
                    <a:lstStyle/>
                    <a:p>
                      <a:r>
                        <a:rPr lang="el-GR" sz="1600" dirty="0"/>
                        <a:t>Σχολείο</a:t>
                      </a:r>
                    </a:p>
                  </a:txBody>
                  <a:tcPr anchor="ctr"/>
                </a:tc>
                <a:tc>
                  <a:txBody>
                    <a:bodyPr/>
                    <a:lstStyle/>
                    <a:p>
                      <a:r>
                        <a:rPr lang="el-GR" sz="1600"/>
                        <a:t>Υλικά / εκτύπωση</a:t>
                      </a:r>
                    </a:p>
                  </a:txBody>
                  <a:tcPr anchor="ctr"/>
                </a:tc>
                <a:tc>
                  <a:txBody>
                    <a:bodyPr/>
                    <a:lstStyle/>
                    <a:p>
                      <a:r>
                        <a:rPr lang="el-GR" sz="1600" dirty="0"/>
                        <a:t>40 €</a:t>
                      </a:r>
                    </a:p>
                  </a:txBody>
                  <a:tcPr anchor="ctr"/>
                </a:tc>
                <a:extLst>
                  <a:ext uri="{0D108BD9-81ED-4DB2-BD59-A6C34878D82A}">
                    <a16:rowId xmlns:a16="http://schemas.microsoft.com/office/drawing/2014/main" val="618164711"/>
                  </a:ext>
                </a:extLst>
              </a:tr>
              <a:tr h="0">
                <a:tc>
                  <a:txBody>
                    <a:bodyPr/>
                    <a:lstStyle/>
                    <a:p>
                      <a:r>
                        <a:rPr lang="el-GR" sz="1600" dirty="0"/>
                        <a:t>κ. Βέρροιος</a:t>
                      </a:r>
                    </a:p>
                  </a:txBody>
                  <a:tcPr anchor="ctr"/>
                </a:tc>
                <a:tc>
                  <a:txBody>
                    <a:bodyPr/>
                    <a:lstStyle/>
                    <a:p>
                      <a:r>
                        <a:rPr lang="el-GR" sz="1600"/>
                        <a:t>Εκτυπώσεις / αφίσες</a:t>
                      </a:r>
                    </a:p>
                  </a:txBody>
                  <a:tcPr anchor="ctr"/>
                </a:tc>
                <a:tc>
                  <a:txBody>
                    <a:bodyPr/>
                    <a:lstStyle/>
                    <a:p>
                      <a:r>
                        <a:rPr lang="el-GR" sz="1600"/>
                        <a:t>100 €</a:t>
                      </a:r>
                    </a:p>
                  </a:txBody>
                  <a:tcPr anchor="ctr"/>
                </a:tc>
                <a:extLst>
                  <a:ext uri="{0D108BD9-81ED-4DB2-BD59-A6C34878D82A}">
                    <a16:rowId xmlns:a16="http://schemas.microsoft.com/office/drawing/2014/main" val="1705806921"/>
                  </a:ext>
                </a:extLst>
              </a:tr>
              <a:tr h="0">
                <a:tc>
                  <a:txBody>
                    <a:bodyPr/>
                    <a:lstStyle/>
                    <a:p>
                      <a:r>
                        <a:rPr lang="el-GR" sz="1600" dirty="0"/>
                        <a:t>κ. Λαϊνάς</a:t>
                      </a:r>
                    </a:p>
                  </a:txBody>
                  <a:tcPr anchor="ctr"/>
                </a:tc>
                <a:tc>
                  <a:txBody>
                    <a:bodyPr/>
                    <a:lstStyle/>
                    <a:p>
                      <a:r>
                        <a:rPr lang="el-GR" sz="1600" dirty="0"/>
                        <a:t>Μπλουζάκια / υλικά</a:t>
                      </a:r>
                    </a:p>
                  </a:txBody>
                  <a:tcPr anchor="ctr"/>
                </a:tc>
                <a:tc>
                  <a:txBody>
                    <a:bodyPr/>
                    <a:lstStyle/>
                    <a:p>
                      <a:r>
                        <a:rPr lang="el-GR" sz="1600"/>
                        <a:t>400 €</a:t>
                      </a:r>
                    </a:p>
                  </a:txBody>
                  <a:tcPr anchor="ctr"/>
                </a:tc>
                <a:extLst>
                  <a:ext uri="{0D108BD9-81ED-4DB2-BD59-A6C34878D82A}">
                    <a16:rowId xmlns:a16="http://schemas.microsoft.com/office/drawing/2014/main" val="931748424"/>
                  </a:ext>
                </a:extLst>
              </a:tr>
              <a:tr h="0">
                <a:tc>
                  <a:txBody>
                    <a:bodyPr/>
                    <a:lstStyle/>
                    <a:p>
                      <a:r>
                        <a:rPr lang="el-GR" sz="1600" dirty="0"/>
                        <a:t>Σύνολο</a:t>
                      </a:r>
                    </a:p>
                  </a:txBody>
                  <a:tcPr anchor="ctr"/>
                </a:tc>
                <a:tc>
                  <a:txBody>
                    <a:bodyPr/>
                    <a:lstStyle/>
                    <a:p>
                      <a:endParaRPr lang="el-GR" sz="1600" dirty="0"/>
                    </a:p>
                  </a:txBody>
                  <a:tcPr anchor="ctr"/>
                </a:tc>
                <a:tc>
                  <a:txBody>
                    <a:bodyPr/>
                    <a:lstStyle/>
                    <a:p>
                      <a:r>
                        <a:rPr lang="el-GR" sz="1600" b="1" dirty="0"/>
                        <a:t>540 €</a:t>
                      </a:r>
                    </a:p>
                  </a:txBody>
                  <a:tcPr anchor="ctr"/>
                </a:tc>
                <a:extLst>
                  <a:ext uri="{0D108BD9-81ED-4DB2-BD59-A6C34878D82A}">
                    <a16:rowId xmlns:a16="http://schemas.microsoft.com/office/drawing/2014/main" val="4116571544"/>
                  </a:ext>
                </a:extLst>
              </a:tr>
            </a:tbl>
          </a:graphicData>
        </a:graphic>
      </p:graphicFrame>
      <p:graphicFrame>
        <p:nvGraphicFramePr>
          <p:cNvPr id="7" name="Πίνακας 6"/>
          <p:cNvGraphicFramePr>
            <a:graphicFrameLocks noGrp="1"/>
          </p:cNvGraphicFramePr>
          <p:nvPr>
            <p:extLst>
              <p:ext uri="{D42A27DB-BD31-4B8C-83A1-F6EECF244321}">
                <p14:modId xmlns:p14="http://schemas.microsoft.com/office/powerpoint/2010/main" val="1656203205"/>
              </p:ext>
            </p:extLst>
          </p:nvPr>
        </p:nvGraphicFramePr>
        <p:xfrm>
          <a:off x="1804525" y="6686925"/>
          <a:ext cx="8229600" cy="3322320"/>
        </p:xfrm>
        <a:graphic>
          <a:graphicData uri="http://schemas.openxmlformats.org/drawingml/2006/table">
            <a:tbl>
              <a:tblPr firstRow="1" firstCol="1">
                <a:tableStyleId>{5C22544A-7EE6-4342-B048-85BDC9FD1C3A}</a:tableStyleId>
              </a:tblPr>
              <a:tblGrid>
                <a:gridCol w="2057400">
                  <a:extLst>
                    <a:ext uri="{9D8B030D-6E8A-4147-A177-3AD203B41FA5}">
                      <a16:colId xmlns:a16="http://schemas.microsoft.com/office/drawing/2014/main" val="3701496135"/>
                    </a:ext>
                  </a:extLst>
                </a:gridCol>
                <a:gridCol w="2057400">
                  <a:extLst>
                    <a:ext uri="{9D8B030D-6E8A-4147-A177-3AD203B41FA5}">
                      <a16:colId xmlns:a16="http://schemas.microsoft.com/office/drawing/2014/main" val="1563795171"/>
                    </a:ext>
                  </a:extLst>
                </a:gridCol>
                <a:gridCol w="2057400">
                  <a:extLst>
                    <a:ext uri="{9D8B030D-6E8A-4147-A177-3AD203B41FA5}">
                      <a16:colId xmlns:a16="http://schemas.microsoft.com/office/drawing/2014/main" val="832007654"/>
                    </a:ext>
                  </a:extLst>
                </a:gridCol>
                <a:gridCol w="2057400">
                  <a:extLst>
                    <a:ext uri="{9D8B030D-6E8A-4147-A177-3AD203B41FA5}">
                      <a16:colId xmlns:a16="http://schemas.microsoft.com/office/drawing/2014/main" val="4181682067"/>
                    </a:ext>
                  </a:extLst>
                </a:gridCol>
              </a:tblGrid>
              <a:tr h="301444">
                <a:tc>
                  <a:txBody>
                    <a:bodyPr/>
                    <a:lstStyle/>
                    <a:p>
                      <a:r>
                        <a:rPr lang="el-GR" sz="1600" dirty="0"/>
                        <a:t>Κατηγορία</a:t>
                      </a:r>
                    </a:p>
                  </a:txBody>
                  <a:tcPr anchor="ctr"/>
                </a:tc>
                <a:tc>
                  <a:txBody>
                    <a:bodyPr/>
                    <a:lstStyle/>
                    <a:p>
                      <a:r>
                        <a:rPr lang="el-GR" sz="1600"/>
                        <a:t>Περιγραφή</a:t>
                      </a:r>
                    </a:p>
                  </a:txBody>
                  <a:tcPr anchor="ctr"/>
                </a:tc>
                <a:tc>
                  <a:txBody>
                    <a:bodyPr/>
                    <a:lstStyle/>
                    <a:p>
                      <a:r>
                        <a:rPr lang="el-GR" sz="1600"/>
                        <a:t>Κόστος (€)</a:t>
                      </a:r>
                    </a:p>
                  </a:txBody>
                  <a:tcPr anchor="ctr"/>
                </a:tc>
                <a:tc>
                  <a:txBody>
                    <a:bodyPr/>
                    <a:lstStyle/>
                    <a:p>
                      <a:r>
                        <a:rPr lang="el-GR" sz="1600"/>
                        <a:t>Κάλυψη / Χορηγία</a:t>
                      </a:r>
                    </a:p>
                  </a:txBody>
                  <a:tcPr anchor="ctr"/>
                </a:tc>
                <a:extLst>
                  <a:ext uri="{0D108BD9-81ED-4DB2-BD59-A6C34878D82A}">
                    <a16:rowId xmlns:a16="http://schemas.microsoft.com/office/drawing/2014/main" val="4103752534"/>
                  </a:ext>
                </a:extLst>
              </a:tr>
              <a:tr h="520677">
                <a:tc>
                  <a:txBody>
                    <a:bodyPr/>
                    <a:lstStyle/>
                    <a:p>
                      <a:r>
                        <a:rPr lang="el-GR" sz="1600" dirty="0"/>
                        <a:t>Υλικά έκθεσης</a:t>
                      </a:r>
                    </a:p>
                  </a:txBody>
                  <a:tcPr anchor="ctr"/>
                </a:tc>
                <a:tc>
                  <a:txBody>
                    <a:bodyPr/>
                    <a:lstStyle/>
                    <a:p>
                      <a:r>
                        <a:rPr lang="el-GR" sz="1600"/>
                        <a:t>περίπτερο / κατασκευή</a:t>
                      </a:r>
                    </a:p>
                  </a:txBody>
                  <a:tcPr anchor="ctr"/>
                </a:tc>
                <a:tc>
                  <a:txBody>
                    <a:bodyPr/>
                    <a:lstStyle/>
                    <a:p>
                      <a:r>
                        <a:rPr lang="el-GR" sz="1600"/>
                        <a:t>200</a:t>
                      </a:r>
                    </a:p>
                  </a:txBody>
                  <a:tcPr anchor="ctr"/>
                </a:tc>
                <a:tc>
                  <a:txBody>
                    <a:bodyPr/>
                    <a:lstStyle/>
                    <a:p>
                      <a:r>
                        <a:rPr lang="el-GR" sz="1600"/>
                        <a:t>Χορηγία</a:t>
                      </a:r>
                    </a:p>
                  </a:txBody>
                  <a:tcPr anchor="ctr"/>
                </a:tc>
                <a:extLst>
                  <a:ext uri="{0D108BD9-81ED-4DB2-BD59-A6C34878D82A}">
                    <a16:rowId xmlns:a16="http://schemas.microsoft.com/office/drawing/2014/main" val="2344631275"/>
                  </a:ext>
                </a:extLst>
              </a:tr>
              <a:tr h="301444">
                <a:tc>
                  <a:txBody>
                    <a:bodyPr/>
                    <a:lstStyle/>
                    <a:p>
                      <a:r>
                        <a:rPr lang="el-GR" sz="1600" dirty="0"/>
                        <a:t>Μπλουζάκια / αφίσες</a:t>
                      </a:r>
                    </a:p>
                  </a:txBody>
                  <a:tcPr anchor="ctr"/>
                </a:tc>
                <a:tc>
                  <a:txBody>
                    <a:bodyPr/>
                    <a:lstStyle/>
                    <a:p>
                      <a:r>
                        <a:rPr lang="el-GR" sz="1600" dirty="0"/>
                        <a:t>εμπορική έκθεση</a:t>
                      </a:r>
                    </a:p>
                  </a:txBody>
                  <a:tcPr anchor="ctr"/>
                </a:tc>
                <a:tc>
                  <a:txBody>
                    <a:bodyPr/>
                    <a:lstStyle/>
                    <a:p>
                      <a:r>
                        <a:rPr lang="el-GR" sz="1600"/>
                        <a:t>300</a:t>
                      </a:r>
                    </a:p>
                  </a:txBody>
                  <a:tcPr anchor="ctr"/>
                </a:tc>
                <a:tc>
                  <a:txBody>
                    <a:bodyPr/>
                    <a:lstStyle/>
                    <a:p>
                      <a:r>
                        <a:rPr lang="el-GR" sz="1600"/>
                        <a:t>Χορηγία</a:t>
                      </a:r>
                    </a:p>
                  </a:txBody>
                  <a:tcPr anchor="ctr"/>
                </a:tc>
                <a:extLst>
                  <a:ext uri="{0D108BD9-81ED-4DB2-BD59-A6C34878D82A}">
                    <a16:rowId xmlns:a16="http://schemas.microsoft.com/office/drawing/2014/main" val="464291525"/>
                  </a:ext>
                </a:extLst>
              </a:tr>
              <a:tr h="520677">
                <a:tc>
                  <a:txBody>
                    <a:bodyPr/>
                    <a:lstStyle/>
                    <a:p>
                      <a:r>
                        <a:rPr lang="el-GR" sz="1600"/>
                        <a:t>Εκτυπώσεις / φυλλάδια</a:t>
                      </a:r>
                    </a:p>
                  </a:txBody>
                  <a:tcPr anchor="ctr"/>
                </a:tc>
                <a:tc>
                  <a:txBody>
                    <a:bodyPr/>
                    <a:lstStyle/>
                    <a:p>
                      <a:r>
                        <a:rPr lang="el-GR" sz="1600" dirty="0"/>
                        <a:t>διαφημιστικό υλικό</a:t>
                      </a:r>
                    </a:p>
                  </a:txBody>
                  <a:tcPr anchor="ctr"/>
                </a:tc>
                <a:tc>
                  <a:txBody>
                    <a:bodyPr/>
                    <a:lstStyle/>
                    <a:p>
                      <a:r>
                        <a:rPr lang="el-GR" sz="1600" dirty="0"/>
                        <a:t>100</a:t>
                      </a:r>
                    </a:p>
                  </a:txBody>
                  <a:tcPr anchor="ctr"/>
                </a:tc>
                <a:tc>
                  <a:txBody>
                    <a:bodyPr/>
                    <a:lstStyle/>
                    <a:p>
                      <a:r>
                        <a:rPr lang="el-GR" sz="1600"/>
                        <a:t>Χορηγία</a:t>
                      </a:r>
                    </a:p>
                  </a:txBody>
                  <a:tcPr anchor="ctr"/>
                </a:tc>
                <a:extLst>
                  <a:ext uri="{0D108BD9-81ED-4DB2-BD59-A6C34878D82A}">
                    <a16:rowId xmlns:a16="http://schemas.microsoft.com/office/drawing/2014/main" val="1571237528"/>
                  </a:ext>
                </a:extLst>
              </a:tr>
              <a:tr h="301444">
                <a:tc>
                  <a:txBody>
                    <a:bodyPr/>
                    <a:lstStyle/>
                    <a:p>
                      <a:r>
                        <a:rPr lang="el-GR" sz="1600"/>
                        <a:t>Έξοδα περιπτέρου</a:t>
                      </a:r>
                    </a:p>
                  </a:txBody>
                  <a:tcPr anchor="ctr"/>
                </a:tc>
                <a:tc>
                  <a:txBody>
                    <a:bodyPr/>
                    <a:lstStyle/>
                    <a:p>
                      <a:r>
                        <a:rPr lang="en-US" sz="1600"/>
                        <a:t>JA </a:t>
                      </a:r>
                      <a:r>
                        <a:rPr lang="el-GR" sz="1600"/>
                        <a:t>έκθεση</a:t>
                      </a:r>
                    </a:p>
                  </a:txBody>
                  <a:tcPr anchor="ctr"/>
                </a:tc>
                <a:tc>
                  <a:txBody>
                    <a:bodyPr/>
                    <a:lstStyle/>
                    <a:p>
                      <a:r>
                        <a:rPr lang="el-GR" sz="1600" dirty="0"/>
                        <a:t>100</a:t>
                      </a:r>
                    </a:p>
                  </a:txBody>
                  <a:tcPr anchor="ctr"/>
                </a:tc>
                <a:tc>
                  <a:txBody>
                    <a:bodyPr/>
                    <a:lstStyle/>
                    <a:p>
                      <a:r>
                        <a:rPr lang="el-GR" sz="1600"/>
                        <a:t>Χορηγία</a:t>
                      </a:r>
                    </a:p>
                  </a:txBody>
                  <a:tcPr anchor="ctr"/>
                </a:tc>
                <a:extLst>
                  <a:ext uri="{0D108BD9-81ED-4DB2-BD59-A6C34878D82A}">
                    <a16:rowId xmlns:a16="http://schemas.microsoft.com/office/drawing/2014/main" val="3108933654"/>
                  </a:ext>
                </a:extLst>
              </a:tr>
              <a:tr h="301444">
                <a:tc>
                  <a:txBody>
                    <a:bodyPr/>
                    <a:lstStyle/>
                    <a:p>
                      <a:r>
                        <a:rPr lang="el-GR" sz="1600" dirty="0"/>
                        <a:t>Λοιπά μικροέξοδα</a:t>
                      </a:r>
                    </a:p>
                  </a:txBody>
                  <a:tcPr anchor="ctr"/>
                </a:tc>
                <a:tc>
                  <a:txBody>
                    <a:bodyPr/>
                    <a:lstStyle/>
                    <a:p>
                      <a:r>
                        <a:rPr lang="el-GR" sz="1600"/>
                        <a:t>μετακινήσεις κλπ</a:t>
                      </a:r>
                    </a:p>
                  </a:txBody>
                  <a:tcPr anchor="ctr"/>
                </a:tc>
                <a:tc>
                  <a:txBody>
                    <a:bodyPr/>
                    <a:lstStyle/>
                    <a:p>
                      <a:r>
                        <a:rPr lang="el-GR" sz="1600" dirty="0"/>
                        <a:t>20</a:t>
                      </a:r>
                    </a:p>
                  </a:txBody>
                  <a:tcPr anchor="ctr"/>
                </a:tc>
                <a:tc>
                  <a:txBody>
                    <a:bodyPr/>
                    <a:lstStyle/>
                    <a:p>
                      <a:r>
                        <a:rPr lang="el-GR" sz="1600"/>
                        <a:t>Ίδια συμμετοχή</a:t>
                      </a:r>
                    </a:p>
                  </a:txBody>
                  <a:tcPr anchor="ctr"/>
                </a:tc>
                <a:extLst>
                  <a:ext uri="{0D108BD9-81ED-4DB2-BD59-A6C34878D82A}">
                    <a16:rowId xmlns:a16="http://schemas.microsoft.com/office/drawing/2014/main" val="3425560451"/>
                  </a:ext>
                </a:extLst>
              </a:tr>
              <a:tr h="739909">
                <a:tc>
                  <a:txBody>
                    <a:bodyPr/>
                    <a:lstStyle/>
                    <a:p>
                      <a:r>
                        <a:rPr lang="el-GR" sz="1600"/>
                        <a:t>Σύνολο </a:t>
                      </a:r>
                      <a:r>
                        <a:rPr lang="en-US" sz="1600"/>
                        <a:t>OPEX </a:t>
                      </a:r>
                      <a:r>
                        <a:rPr lang="el-GR" sz="1600"/>
                        <a:t>μαθητικής επιχείρησης</a:t>
                      </a:r>
                    </a:p>
                  </a:txBody>
                  <a:tcPr anchor="ctr"/>
                </a:tc>
                <a:tc>
                  <a:txBody>
                    <a:bodyPr/>
                    <a:lstStyle/>
                    <a:p>
                      <a:endParaRPr lang="el-GR" sz="1600" dirty="0"/>
                    </a:p>
                  </a:txBody>
                  <a:tcPr anchor="ctr"/>
                </a:tc>
                <a:tc>
                  <a:txBody>
                    <a:bodyPr/>
                    <a:lstStyle/>
                    <a:p>
                      <a:r>
                        <a:rPr lang="el-GR" sz="1600" b="1" dirty="0"/>
                        <a:t>720 €</a:t>
                      </a:r>
                    </a:p>
                  </a:txBody>
                  <a:tcPr anchor="ctr"/>
                </a:tc>
                <a:tc>
                  <a:txBody>
                    <a:bodyPr/>
                    <a:lstStyle/>
                    <a:p>
                      <a:r>
                        <a:rPr lang="el-GR" sz="1600" dirty="0"/>
                        <a:t>Καλύφθηκε από χορηγίες</a:t>
                      </a:r>
                    </a:p>
                  </a:txBody>
                  <a:tcPr anchor="ctr"/>
                </a:tc>
                <a:extLst>
                  <a:ext uri="{0D108BD9-81ED-4DB2-BD59-A6C34878D82A}">
                    <a16:rowId xmlns:a16="http://schemas.microsoft.com/office/drawing/2014/main" val="10456313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504F2-541E-AD85-E706-2B6F60630B5D}"/>
            </a:ext>
          </a:extLst>
        </p:cNvPr>
        <p:cNvGrpSpPr/>
        <p:nvPr/>
      </p:nvGrpSpPr>
      <p:grpSpPr>
        <a:xfrm>
          <a:off x="0" y="0"/>
          <a:ext cx="0" cy="0"/>
          <a:chOff x="0" y="0"/>
          <a:chExt cx="0" cy="0"/>
        </a:xfrm>
      </p:grpSpPr>
      <p:grpSp>
        <p:nvGrpSpPr>
          <p:cNvPr id="27" name="Group 2">
            <a:extLst>
              <a:ext uri="{FF2B5EF4-FFF2-40B4-BE49-F238E27FC236}">
                <a16:creationId xmlns:a16="http://schemas.microsoft.com/office/drawing/2014/main" id="{D4D2B64B-8E20-4721-EA15-58DA2FCADF59}"/>
              </a:ext>
            </a:extLst>
          </p:cNvPr>
          <p:cNvGrpSpPr/>
          <p:nvPr/>
        </p:nvGrpSpPr>
        <p:grpSpPr>
          <a:xfrm>
            <a:off x="0" y="-787930"/>
            <a:ext cx="18445310" cy="1643498"/>
            <a:chOff x="-277453" y="-47625"/>
            <a:chExt cx="4858024" cy="938685"/>
          </a:xfrm>
        </p:grpSpPr>
        <p:sp>
          <p:nvSpPr>
            <p:cNvPr id="28" name="Freeform 3">
              <a:extLst>
                <a:ext uri="{FF2B5EF4-FFF2-40B4-BE49-F238E27FC236}">
                  <a16:creationId xmlns:a16="http://schemas.microsoft.com/office/drawing/2014/main" id="{39B58878-4286-0724-4A7C-7294EDD948E2}"/>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29" name="TextBox 4">
              <a:extLst>
                <a:ext uri="{FF2B5EF4-FFF2-40B4-BE49-F238E27FC236}">
                  <a16:creationId xmlns:a16="http://schemas.microsoft.com/office/drawing/2014/main" id="{563B80C8-8951-82DD-981D-D74D6A0A9964}"/>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30" name="Group 2">
            <a:extLst>
              <a:ext uri="{FF2B5EF4-FFF2-40B4-BE49-F238E27FC236}">
                <a16:creationId xmlns:a16="http://schemas.microsoft.com/office/drawing/2014/main" id="{AEC70B77-5AFC-6D1C-0077-01FE14E43322}"/>
              </a:ext>
            </a:extLst>
          </p:cNvPr>
          <p:cNvGrpSpPr/>
          <p:nvPr/>
        </p:nvGrpSpPr>
        <p:grpSpPr>
          <a:xfrm>
            <a:off x="61749" y="-697335"/>
            <a:ext cx="18321811" cy="1821702"/>
            <a:chOff x="-293826" y="-47625"/>
            <a:chExt cx="4858024" cy="947682"/>
          </a:xfrm>
        </p:grpSpPr>
        <p:sp>
          <p:nvSpPr>
            <p:cNvPr id="31" name="Freeform 3">
              <a:extLst>
                <a:ext uri="{FF2B5EF4-FFF2-40B4-BE49-F238E27FC236}">
                  <a16:creationId xmlns:a16="http://schemas.microsoft.com/office/drawing/2014/main" id="{C5220DDB-7059-2438-3CFE-5F2E173D7221}"/>
                </a:ext>
              </a:extLst>
            </p:cNvPr>
            <p:cNvSpPr/>
            <p:nvPr/>
          </p:nvSpPr>
          <p:spPr>
            <a:xfrm>
              <a:off x="-293826" y="404116"/>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32" name="TextBox 4">
              <a:extLst>
                <a:ext uri="{FF2B5EF4-FFF2-40B4-BE49-F238E27FC236}">
                  <a16:creationId xmlns:a16="http://schemas.microsoft.com/office/drawing/2014/main" id="{1F32E605-1C67-2738-D4CB-0F0E3A7182EA}"/>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7" name="Group 7">
            <a:extLst>
              <a:ext uri="{FF2B5EF4-FFF2-40B4-BE49-F238E27FC236}">
                <a16:creationId xmlns:a16="http://schemas.microsoft.com/office/drawing/2014/main" id="{D593A3C2-00A1-D608-8048-0E69E62F1CF0}"/>
              </a:ext>
            </a:extLst>
          </p:cNvPr>
          <p:cNvGrpSpPr/>
          <p:nvPr/>
        </p:nvGrpSpPr>
        <p:grpSpPr>
          <a:xfrm>
            <a:off x="15045082" y="-2915106"/>
            <a:ext cx="4581334" cy="4581334"/>
            <a:chOff x="0" y="0"/>
            <a:chExt cx="812800" cy="812800"/>
          </a:xfrm>
        </p:grpSpPr>
        <p:sp>
          <p:nvSpPr>
            <p:cNvPr id="8" name="Freeform 8">
              <a:extLst>
                <a:ext uri="{FF2B5EF4-FFF2-40B4-BE49-F238E27FC236}">
                  <a16:creationId xmlns:a16="http://schemas.microsoft.com/office/drawing/2014/main" id="{E45966BA-5681-787D-B48C-D8153B47E5B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9" name="TextBox 9">
              <a:extLst>
                <a:ext uri="{FF2B5EF4-FFF2-40B4-BE49-F238E27FC236}">
                  <a16:creationId xmlns:a16="http://schemas.microsoft.com/office/drawing/2014/main" id="{44AA58DF-C0B9-62D2-5796-E9EB1C0B161C}"/>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8" name="AutoShape 18">
            <a:extLst>
              <a:ext uri="{FF2B5EF4-FFF2-40B4-BE49-F238E27FC236}">
                <a16:creationId xmlns:a16="http://schemas.microsoft.com/office/drawing/2014/main" id="{58446545-ABB9-0E5D-09A6-B4C36B7FB91C}"/>
              </a:ext>
            </a:extLst>
          </p:cNvPr>
          <p:cNvSpPr/>
          <p:nvPr/>
        </p:nvSpPr>
        <p:spPr>
          <a:xfrm>
            <a:off x="9144000" y="647700"/>
            <a:ext cx="3207522" cy="0"/>
          </a:xfrm>
          <a:prstGeom prst="line">
            <a:avLst/>
          </a:prstGeom>
          <a:ln w="38100" cap="rnd">
            <a:solidFill>
              <a:srgbClr val="0E47A1"/>
            </a:solidFill>
            <a:prstDash val="solid"/>
            <a:headEnd type="none" w="sm" len="sm"/>
            <a:tailEnd type="none" w="sm" len="sm"/>
          </a:ln>
        </p:spPr>
        <p:txBody>
          <a:bodyPr/>
          <a:lstStyle/>
          <a:p>
            <a:endParaRPr lang="en-US"/>
          </a:p>
        </p:txBody>
      </p:sp>
      <p:grpSp>
        <p:nvGrpSpPr>
          <p:cNvPr id="19" name="Group 19">
            <a:extLst>
              <a:ext uri="{FF2B5EF4-FFF2-40B4-BE49-F238E27FC236}">
                <a16:creationId xmlns:a16="http://schemas.microsoft.com/office/drawing/2014/main" id="{203AE87F-9298-7174-1EDF-F1524009B8EB}"/>
              </a:ext>
            </a:extLst>
          </p:cNvPr>
          <p:cNvGrpSpPr/>
          <p:nvPr/>
        </p:nvGrpSpPr>
        <p:grpSpPr>
          <a:xfrm>
            <a:off x="17259300" y="9062701"/>
            <a:ext cx="1419911" cy="1419911"/>
            <a:chOff x="0" y="0"/>
            <a:chExt cx="812800" cy="812800"/>
          </a:xfrm>
        </p:grpSpPr>
        <p:sp>
          <p:nvSpPr>
            <p:cNvPr id="20" name="Freeform 20">
              <a:extLst>
                <a:ext uri="{FF2B5EF4-FFF2-40B4-BE49-F238E27FC236}">
                  <a16:creationId xmlns:a16="http://schemas.microsoft.com/office/drawing/2014/main" id="{4987889D-ACE1-75C6-3F7E-76FF3BDD73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a:extLst>
                <a:ext uri="{FF2B5EF4-FFF2-40B4-BE49-F238E27FC236}">
                  <a16:creationId xmlns:a16="http://schemas.microsoft.com/office/drawing/2014/main" id="{C07351AF-4E12-37C9-E1CE-DBF4FA903D82}"/>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l-GR" sz="2799" dirty="0">
                  <a:solidFill>
                    <a:srgbClr val="191919"/>
                  </a:solidFill>
                  <a:latin typeface="Montserrat"/>
                  <a:ea typeface="Montserrat"/>
                  <a:cs typeface="Montserrat"/>
                  <a:sym typeface="Montserrat"/>
                </a:rPr>
                <a:t>08</a:t>
              </a:r>
              <a:endParaRPr lang="en-US" sz="2799" dirty="0">
                <a:solidFill>
                  <a:srgbClr val="191919"/>
                </a:solidFill>
                <a:latin typeface="Montserrat"/>
                <a:ea typeface="Montserrat"/>
                <a:cs typeface="Montserrat"/>
                <a:sym typeface="Montserrat"/>
              </a:endParaRPr>
            </a:p>
          </p:txBody>
        </p:sp>
      </p:grpSp>
      <p:sp>
        <p:nvSpPr>
          <p:cNvPr id="4" name="TextBox 3">
            <a:extLst>
              <a:ext uri="{FF2B5EF4-FFF2-40B4-BE49-F238E27FC236}">
                <a16:creationId xmlns:a16="http://schemas.microsoft.com/office/drawing/2014/main" id="{0B1FD728-081C-40EC-27FB-F68F05F5904D}"/>
              </a:ext>
            </a:extLst>
          </p:cNvPr>
          <p:cNvSpPr txBox="1"/>
          <p:nvPr/>
        </p:nvSpPr>
        <p:spPr>
          <a:xfrm>
            <a:off x="382183" y="358918"/>
            <a:ext cx="15388681" cy="523220"/>
          </a:xfrm>
          <a:prstGeom prst="rect">
            <a:avLst/>
          </a:prstGeom>
          <a:noFill/>
        </p:spPr>
        <p:txBody>
          <a:bodyPr wrap="square">
            <a:spAutoFit/>
          </a:bodyPr>
          <a:lstStyle/>
          <a:p>
            <a:pPr algn="just">
              <a:spcAft>
                <a:spcPts val="800"/>
              </a:spcAft>
              <a:buNone/>
            </a:pPr>
            <a:r>
              <a:rPr lang="el-GR" sz="2800" b="1" dirty="0">
                <a:solidFill>
                  <a:schemeClr val="bg1"/>
                </a:solidFill>
              </a:rPr>
              <a:t>10</a:t>
            </a:r>
            <a:r>
              <a:rPr lang="en-US" sz="2800" b="1" dirty="0">
                <a:solidFill>
                  <a:schemeClr val="bg1"/>
                </a:solidFill>
              </a:rPr>
              <a:t>. </a:t>
            </a:r>
            <a:r>
              <a:rPr lang="el-GR" sz="2800" b="1" dirty="0">
                <a:solidFill>
                  <a:schemeClr val="bg1"/>
                </a:solidFill>
                <a:sym typeface="DM Sans Bold"/>
              </a:rPr>
              <a:t>ΧΡΗΜΑΤΟΟΙΚΟΝΟΜΙΚΑ ΣΤΟΙΧΕΙΑ </a:t>
            </a:r>
            <a:r>
              <a:rPr lang="el-GR" sz="2800" b="1" dirty="0">
                <a:solidFill>
                  <a:schemeClr val="bg1"/>
                </a:solidFill>
              </a:rPr>
              <a:t>ΠΡΑΓΜΑΤΙΚΗΣ </a:t>
            </a:r>
            <a:r>
              <a:rPr lang="en-US" sz="2800" b="1" dirty="0">
                <a:solidFill>
                  <a:schemeClr val="bg1"/>
                </a:solidFill>
              </a:rPr>
              <a:t>START UP </a:t>
            </a:r>
            <a:r>
              <a:rPr lang="el-GR" sz="2800" b="1" dirty="0">
                <a:solidFill>
                  <a:schemeClr val="bg1"/>
                </a:solidFill>
              </a:rPr>
              <a:t>ΕΤΑΙΡΕΙΑΣ </a:t>
            </a:r>
            <a:endParaRPr lang="en-US" sz="2800" b="1" dirty="0">
              <a:solidFill>
                <a:schemeClr val="bg1"/>
              </a:solidFill>
            </a:endParaRPr>
          </a:p>
        </p:txBody>
      </p:sp>
      <p:grpSp>
        <p:nvGrpSpPr>
          <p:cNvPr id="13" name="Group 13">
            <a:extLst>
              <a:ext uri="{FF2B5EF4-FFF2-40B4-BE49-F238E27FC236}">
                <a16:creationId xmlns:a16="http://schemas.microsoft.com/office/drawing/2014/main" id="{C0B756D3-C822-9DA1-CE11-20EE7DB033AC}"/>
              </a:ext>
            </a:extLst>
          </p:cNvPr>
          <p:cNvGrpSpPr/>
          <p:nvPr/>
        </p:nvGrpSpPr>
        <p:grpSpPr>
          <a:xfrm>
            <a:off x="17041115" y="8770261"/>
            <a:ext cx="928140" cy="928140"/>
            <a:chOff x="0" y="0"/>
            <a:chExt cx="812800" cy="812800"/>
          </a:xfrm>
        </p:grpSpPr>
        <p:sp>
          <p:nvSpPr>
            <p:cNvPr id="14" name="Freeform 14">
              <a:extLst>
                <a:ext uri="{FF2B5EF4-FFF2-40B4-BE49-F238E27FC236}">
                  <a16:creationId xmlns:a16="http://schemas.microsoft.com/office/drawing/2014/main" id="{9FF2C533-9772-EA6F-62BC-EDF1D2F1B32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5" name="TextBox 15">
              <a:extLst>
                <a:ext uri="{FF2B5EF4-FFF2-40B4-BE49-F238E27FC236}">
                  <a16:creationId xmlns:a16="http://schemas.microsoft.com/office/drawing/2014/main" id="{8AD3E439-02A1-D760-459D-04B5D3F48C7F}"/>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0" name="TextBox 9">
            <a:extLst>
              <a:ext uri="{FF2B5EF4-FFF2-40B4-BE49-F238E27FC236}">
                <a16:creationId xmlns:a16="http://schemas.microsoft.com/office/drawing/2014/main" id="{F9851DEE-10EE-092E-E33D-DE17D8B83625}"/>
              </a:ext>
            </a:extLst>
          </p:cNvPr>
          <p:cNvSpPr txBox="1"/>
          <p:nvPr/>
        </p:nvSpPr>
        <p:spPr>
          <a:xfrm>
            <a:off x="422487" y="3765179"/>
            <a:ext cx="5026427" cy="338554"/>
          </a:xfrm>
          <a:prstGeom prst="rect">
            <a:avLst/>
          </a:prstGeom>
          <a:noFill/>
        </p:spPr>
        <p:txBody>
          <a:bodyPr wrap="square">
            <a:spAutoFit/>
          </a:bodyPr>
          <a:lstStyle/>
          <a:p>
            <a:pPr>
              <a:buNone/>
            </a:pPr>
            <a:r>
              <a:rPr lang="el-GR" sz="1600" b="1" dirty="0">
                <a:solidFill>
                  <a:schemeClr val="tx2">
                    <a:lumMod val="75000"/>
                  </a:schemeClr>
                </a:solidFill>
              </a:rPr>
              <a:t>Οικονομικές παραδοχές</a:t>
            </a:r>
          </a:p>
        </p:txBody>
      </p:sp>
      <p:graphicFrame>
        <p:nvGraphicFramePr>
          <p:cNvPr id="17" name="Table 16">
            <a:extLst>
              <a:ext uri="{FF2B5EF4-FFF2-40B4-BE49-F238E27FC236}">
                <a16:creationId xmlns:a16="http://schemas.microsoft.com/office/drawing/2014/main" id="{622485C0-0442-4ECD-75BF-12A2880B8634}"/>
              </a:ext>
            </a:extLst>
          </p:cNvPr>
          <p:cNvGraphicFramePr>
            <a:graphicFrameLocks noGrp="1"/>
          </p:cNvGraphicFramePr>
          <p:nvPr/>
        </p:nvGraphicFramePr>
        <p:xfrm>
          <a:off x="13531688" y="4110308"/>
          <a:ext cx="3596440" cy="4627323"/>
        </p:xfrm>
        <a:graphic>
          <a:graphicData uri="http://schemas.openxmlformats.org/drawingml/2006/table">
            <a:tbl>
              <a:tblPr firstRow="1" firstCol="1">
                <a:tableStyleId>{5C22544A-7EE6-4342-B048-85BDC9FD1C3A}</a:tableStyleId>
              </a:tblPr>
              <a:tblGrid>
                <a:gridCol w="2580009">
                  <a:extLst>
                    <a:ext uri="{9D8B030D-6E8A-4147-A177-3AD203B41FA5}">
                      <a16:colId xmlns:a16="http://schemas.microsoft.com/office/drawing/2014/main" val="2077154554"/>
                    </a:ext>
                  </a:extLst>
                </a:gridCol>
                <a:gridCol w="1016431">
                  <a:extLst>
                    <a:ext uri="{9D8B030D-6E8A-4147-A177-3AD203B41FA5}">
                      <a16:colId xmlns:a16="http://schemas.microsoft.com/office/drawing/2014/main" val="1370053550"/>
                    </a:ext>
                  </a:extLst>
                </a:gridCol>
              </a:tblGrid>
              <a:tr h="455103">
                <a:tc>
                  <a:txBody>
                    <a:bodyPr/>
                    <a:lstStyle/>
                    <a:p>
                      <a:pPr>
                        <a:buNone/>
                      </a:pPr>
                      <a:r>
                        <a:rPr lang="el-GR" sz="1600"/>
                        <a:t>Κατηγορία</a:t>
                      </a:r>
                    </a:p>
                  </a:txBody>
                  <a:tcPr anchor="ctr"/>
                </a:tc>
                <a:tc>
                  <a:txBody>
                    <a:bodyPr/>
                    <a:lstStyle/>
                    <a:p>
                      <a:pPr>
                        <a:buNone/>
                      </a:pPr>
                      <a:r>
                        <a:rPr lang="el-GR" sz="1600"/>
                        <a:t>Κόστος</a:t>
                      </a:r>
                    </a:p>
                  </a:txBody>
                  <a:tcPr anchor="ctr"/>
                </a:tc>
                <a:extLst>
                  <a:ext uri="{0D108BD9-81ED-4DB2-BD59-A6C34878D82A}">
                    <a16:rowId xmlns:a16="http://schemas.microsoft.com/office/drawing/2014/main" val="3265594651"/>
                  </a:ext>
                </a:extLst>
              </a:tr>
              <a:tr h="908810">
                <a:tc>
                  <a:txBody>
                    <a:bodyPr/>
                    <a:lstStyle/>
                    <a:p>
                      <a:pPr>
                        <a:buNone/>
                      </a:pPr>
                      <a:r>
                        <a:rPr lang="el-GR" sz="1600"/>
                        <a:t>Ανάπτυξη εφαρμογής</a:t>
                      </a:r>
                    </a:p>
                  </a:txBody>
                  <a:tcPr anchor="ctr"/>
                </a:tc>
                <a:tc>
                  <a:txBody>
                    <a:bodyPr/>
                    <a:lstStyle/>
                    <a:p>
                      <a:pPr>
                        <a:buNone/>
                      </a:pPr>
                      <a:r>
                        <a:rPr lang="en-US" sz="1600">
                          <a:solidFill>
                            <a:schemeClr val="tx2">
                              <a:lumMod val="75000"/>
                            </a:schemeClr>
                          </a:solidFill>
                        </a:rPr>
                        <a:t>7.000 €</a:t>
                      </a:r>
                    </a:p>
                  </a:txBody>
                  <a:tcPr anchor="ctr"/>
                </a:tc>
                <a:extLst>
                  <a:ext uri="{0D108BD9-81ED-4DB2-BD59-A6C34878D82A}">
                    <a16:rowId xmlns:a16="http://schemas.microsoft.com/office/drawing/2014/main" val="150591839"/>
                  </a:ext>
                </a:extLst>
              </a:tr>
              <a:tr h="842474">
                <a:tc>
                  <a:txBody>
                    <a:bodyPr/>
                    <a:lstStyle/>
                    <a:p>
                      <a:pPr>
                        <a:buNone/>
                      </a:pPr>
                      <a:r>
                        <a:rPr lang="el-GR" sz="1600" dirty="0"/>
                        <a:t>Τεχνολογική υποδομή &amp; </a:t>
                      </a:r>
                      <a:r>
                        <a:rPr lang="en-US" sz="1600" dirty="0"/>
                        <a:t>AI</a:t>
                      </a:r>
                    </a:p>
                  </a:txBody>
                  <a:tcPr anchor="ctr"/>
                </a:tc>
                <a:tc>
                  <a:txBody>
                    <a:bodyPr/>
                    <a:lstStyle/>
                    <a:p>
                      <a:pPr>
                        <a:buNone/>
                      </a:pPr>
                      <a:r>
                        <a:rPr lang="en-US" sz="1600" dirty="0">
                          <a:solidFill>
                            <a:schemeClr val="tx2">
                              <a:lumMod val="75000"/>
                            </a:schemeClr>
                          </a:solidFill>
                        </a:rPr>
                        <a:t>5.000 €</a:t>
                      </a:r>
                    </a:p>
                  </a:txBody>
                  <a:tcPr anchor="ctr"/>
                </a:tc>
                <a:extLst>
                  <a:ext uri="{0D108BD9-81ED-4DB2-BD59-A6C34878D82A}">
                    <a16:rowId xmlns:a16="http://schemas.microsoft.com/office/drawing/2014/main" val="179776031"/>
                  </a:ext>
                </a:extLst>
              </a:tr>
              <a:tr h="526154">
                <a:tc>
                  <a:txBody>
                    <a:bodyPr/>
                    <a:lstStyle/>
                    <a:p>
                      <a:pPr>
                        <a:buNone/>
                      </a:pPr>
                      <a:r>
                        <a:rPr lang="el-GR" sz="1600"/>
                        <a:t>Σχεδιασμός &amp; δοκιμές</a:t>
                      </a:r>
                    </a:p>
                  </a:txBody>
                  <a:tcPr anchor="ctr"/>
                </a:tc>
                <a:tc>
                  <a:txBody>
                    <a:bodyPr/>
                    <a:lstStyle/>
                    <a:p>
                      <a:pPr>
                        <a:buNone/>
                      </a:pPr>
                      <a:r>
                        <a:rPr lang="en-US" sz="1600">
                          <a:solidFill>
                            <a:schemeClr val="tx2">
                              <a:lumMod val="75000"/>
                            </a:schemeClr>
                          </a:solidFill>
                        </a:rPr>
                        <a:t>4.000 €</a:t>
                      </a:r>
                    </a:p>
                  </a:txBody>
                  <a:tcPr anchor="ctr"/>
                </a:tc>
                <a:extLst>
                  <a:ext uri="{0D108BD9-81ED-4DB2-BD59-A6C34878D82A}">
                    <a16:rowId xmlns:a16="http://schemas.microsoft.com/office/drawing/2014/main" val="691337756"/>
                  </a:ext>
                </a:extLst>
              </a:tr>
              <a:tr h="526154">
                <a:tc>
                  <a:txBody>
                    <a:bodyPr/>
                    <a:lstStyle/>
                    <a:p>
                      <a:pPr>
                        <a:buNone/>
                      </a:pPr>
                      <a:r>
                        <a:rPr lang="en-US" sz="1600"/>
                        <a:t>Server &amp; </a:t>
                      </a:r>
                      <a:r>
                        <a:rPr lang="el-GR" sz="1600"/>
                        <a:t>εγκατάσταση</a:t>
                      </a:r>
                    </a:p>
                  </a:txBody>
                  <a:tcPr anchor="ctr"/>
                </a:tc>
                <a:tc>
                  <a:txBody>
                    <a:bodyPr/>
                    <a:lstStyle/>
                    <a:p>
                      <a:pPr>
                        <a:buNone/>
                      </a:pPr>
                      <a:r>
                        <a:rPr lang="en-US" sz="1600">
                          <a:solidFill>
                            <a:schemeClr val="tx2">
                              <a:lumMod val="75000"/>
                            </a:schemeClr>
                          </a:solidFill>
                        </a:rPr>
                        <a:t>3.000 €</a:t>
                      </a:r>
                    </a:p>
                  </a:txBody>
                  <a:tcPr anchor="ctr"/>
                </a:tc>
                <a:extLst>
                  <a:ext uri="{0D108BD9-81ED-4DB2-BD59-A6C34878D82A}">
                    <a16:rowId xmlns:a16="http://schemas.microsoft.com/office/drawing/2014/main" val="1518465630"/>
                  </a:ext>
                </a:extLst>
              </a:tr>
              <a:tr h="842474">
                <a:tc>
                  <a:txBody>
                    <a:bodyPr/>
                    <a:lstStyle/>
                    <a:p>
                      <a:pPr>
                        <a:buNone/>
                      </a:pPr>
                      <a:r>
                        <a:rPr lang="el-GR" sz="1600" dirty="0"/>
                        <a:t>Λοιπά αρχικά έξοδα / εργαλεία</a:t>
                      </a:r>
                    </a:p>
                  </a:txBody>
                  <a:tcPr anchor="ctr"/>
                </a:tc>
                <a:tc>
                  <a:txBody>
                    <a:bodyPr/>
                    <a:lstStyle/>
                    <a:p>
                      <a:pPr>
                        <a:buNone/>
                      </a:pPr>
                      <a:r>
                        <a:rPr lang="en-US" sz="1600">
                          <a:solidFill>
                            <a:schemeClr val="tx2">
                              <a:lumMod val="75000"/>
                            </a:schemeClr>
                          </a:solidFill>
                        </a:rPr>
                        <a:t>2.500 €</a:t>
                      </a:r>
                    </a:p>
                  </a:txBody>
                  <a:tcPr anchor="ctr"/>
                </a:tc>
                <a:extLst>
                  <a:ext uri="{0D108BD9-81ED-4DB2-BD59-A6C34878D82A}">
                    <a16:rowId xmlns:a16="http://schemas.microsoft.com/office/drawing/2014/main" val="65324202"/>
                  </a:ext>
                </a:extLst>
              </a:tr>
              <a:tr h="526154">
                <a:tc>
                  <a:txBody>
                    <a:bodyPr/>
                    <a:lstStyle/>
                    <a:p>
                      <a:pPr>
                        <a:buNone/>
                      </a:pPr>
                      <a:r>
                        <a:rPr lang="el-GR" sz="1600" b="1" dirty="0"/>
                        <a:t>Σύνολο </a:t>
                      </a:r>
                      <a:r>
                        <a:rPr lang="en-US" sz="1600" b="1" dirty="0"/>
                        <a:t>CAPEX</a:t>
                      </a:r>
                      <a:endParaRPr lang="en-US" sz="1600" dirty="0"/>
                    </a:p>
                  </a:txBody>
                  <a:tcPr anchor="ctr"/>
                </a:tc>
                <a:tc>
                  <a:txBody>
                    <a:bodyPr/>
                    <a:lstStyle/>
                    <a:p>
                      <a:pPr>
                        <a:buNone/>
                      </a:pPr>
                      <a:r>
                        <a:rPr lang="en-US" sz="1600" b="1" dirty="0">
                          <a:solidFill>
                            <a:schemeClr val="tx2">
                              <a:lumMod val="75000"/>
                            </a:schemeClr>
                          </a:solidFill>
                        </a:rPr>
                        <a:t>21.500 €</a:t>
                      </a:r>
                      <a:endParaRPr lang="en-US" sz="1600" dirty="0">
                        <a:solidFill>
                          <a:schemeClr val="tx2">
                            <a:lumMod val="75000"/>
                          </a:schemeClr>
                        </a:solidFill>
                      </a:endParaRPr>
                    </a:p>
                  </a:txBody>
                  <a:tcPr anchor="ctr"/>
                </a:tc>
                <a:extLst>
                  <a:ext uri="{0D108BD9-81ED-4DB2-BD59-A6C34878D82A}">
                    <a16:rowId xmlns:a16="http://schemas.microsoft.com/office/drawing/2014/main" val="634135599"/>
                  </a:ext>
                </a:extLst>
              </a:tr>
            </a:tbl>
          </a:graphicData>
        </a:graphic>
      </p:graphicFrame>
      <p:sp>
        <p:nvSpPr>
          <p:cNvPr id="23" name="TextBox 22">
            <a:extLst>
              <a:ext uri="{FF2B5EF4-FFF2-40B4-BE49-F238E27FC236}">
                <a16:creationId xmlns:a16="http://schemas.microsoft.com/office/drawing/2014/main" id="{CA2B60FB-BEAB-123D-9494-2353DD31E3D6}"/>
              </a:ext>
            </a:extLst>
          </p:cNvPr>
          <p:cNvSpPr txBox="1"/>
          <p:nvPr/>
        </p:nvSpPr>
        <p:spPr>
          <a:xfrm>
            <a:off x="13501093" y="3680808"/>
            <a:ext cx="4539542" cy="338554"/>
          </a:xfrm>
          <a:prstGeom prst="rect">
            <a:avLst/>
          </a:prstGeom>
          <a:noFill/>
        </p:spPr>
        <p:txBody>
          <a:bodyPr wrap="square">
            <a:spAutoFit/>
          </a:bodyPr>
          <a:lstStyle/>
          <a:p>
            <a:r>
              <a:rPr lang="en-US" sz="1600" b="1" dirty="0">
                <a:solidFill>
                  <a:schemeClr val="tx2">
                    <a:lumMod val="75000"/>
                  </a:schemeClr>
                </a:solidFill>
              </a:rPr>
              <a:t>CAPEX </a:t>
            </a:r>
            <a:r>
              <a:rPr lang="el-GR" sz="1600" b="1" dirty="0">
                <a:solidFill>
                  <a:schemeClr val="tx2">
                    <a:lumMod val="75000"/>
                  </a:schemeClr>
                </a:solidFill>
              </a:rPr>
              <a:t>για πραγματική </a:t>
            </a:r>
            <a:r>
              <a:rPr lang="en-US" sz="1600" b="1" dirty="0">
                <a:solidFill>
                  <a:schemeClr val="tx2">
                    <a:lumMod val="75000"/>
                  </a:schemeClr>
                </a:solidFill>
              </a:rPr>
              <a:t>startup</a:t>
            </a:r>
          </a:p>
        </p:txBody>
      </p:sp>
      <p:graphicFrame>
        <p:nvGraphicFramePr>
          <p:cNvPr id="37" name="Table 36">
            <a:extLst>
              <a:ext uri="{FF2B5EF4-FFF2-40B4-BE49-F238E27FC236}">
                <a16:creationId xmlns:a16="http://schemas.microsoft.com/office/drawing/2014/main" id="{D03C3AEC-2143-D71F-67F9-4CC10EF319C0}"/>
              </a:ext>
            </a:extLst>
          </p:cNvPr>
          <p:cNvGraphicFramePr>
            <a:graphicFrameLocks noGrp="1"/>
          </p:cNvGraphicFramePr>
          <p:nvPr/>
        </p:nvGraphicFramePr>
        <p:xfrm>
          <a:off x="5351403" y="4145461"/>
          <a:ext cx="3842325" cy="4639776"/>
        </p:xfrm>
        <a:graphic>
          <a:graphicData uri="http://schemas.openxmlformats.org/drawingml/2006/table">
            <a:tbl>
              <a:tblPr firstRow="1" firstCol="1">
                <a:tableStyleId>{5C22544A-7EE6-4342-B048-85BDC9FD1C3A}</a:tableStyleId>
              </a:tblPr>
              <a:tblGrid>
                <a:gridCol w="2568199">
                  <a:extLst>
                    <a:ext uri="{9D8B030D-6E8A-4147-A177-3AD203B41FA5}">
                      <a16:colId xmlns:a16="http://schemas.microsoft.com/office/drawing/2014/main" val="121584987"/>
                    </a:ext>
                  </a:extLst>
                </a:gridCol>
                <a:gridCol w="1274126">
                  <a:extLst>
                    <a:ext uri="{9D8B030D-6E8A-4147-A177-3AD203B41FA5}">
                      <a16:colId xmlns:a16="http://schemas.microsoft.com/office/drawing/2014/main" val="2798429926"/>
                    </a:ext>
                  </a:extLst>
                </a:gridCol>
              </a:tblGrid>
              <a:tr h="450259">
                <a:tc>
                  <a:txBody>
                    <a:bodyPr/>
                    <a:lstStyle/>
                    <a:p>
                      <a:pPr>
                        <a:buNone/>
                      </a:pPr>
                      <a:r>
                        <a:rPr lang="el-GR" sz="1600" dirty="0"/>
                        <a:t>Κατηγορία</a:t>
                      </a:r>
                    </a:p>
                  </a:txBody>
                  <a:tcPr anchor="ctr"/>
                </a:tc>
                <a:tc>
                  <a:txBody>
                    <a:bodyPr/>
                    <a:lstStyle/>
                    <a:p>
                      <a:pPr>
                        <a:buNone/>
                      </a:pPr>
                      <a:r>
                        <a:rPr lang="el-GR" sz="1600" dirty="0"/>
                        <a:t>Κόστος</a:t>
                      </a:r>
                    </a:p>
                  </a:txBody>
                  <a:tcPr anchor="ctr"/>
                </a:tc>
                <a:extLst>
                  <a:ext uri="{0D108BD9-81ED-4DB2-BD59-A6C34878D82A}">
                    <a16:rowId xmlns:a16="http://schemas.microsoft.com/office/drawing/2014/main" val="1138357944"/>
                  </a:ext>
                </a:extLst>
              </a:tr>
              <a:tr h="924637">
                <a:tc>
                  <a:txBody>
                    <a:bodyPr/>
                    <a:lstStyle/>
                    <a:p>
                      <a:pPr>
                        <a:buNone/>
                      </a:pPr>
                      <a:r>
                        <a:rPr lang="el-GR" sz="1600" dirty="0"/>
                        <a:t>Μισθοί / αμοιβές ομάδας (μερική απασχόληση)</a:t>
                      </a:r>
                    </a:p>
                  </a:txBody>
                  <a:tcPr anchor="ctr"/>
                </a:tc>
                <a:tc>
                  <a:txBody>
                    <a:bodyPr/>
                    <a:lstStyle/>
                    <a:p>
                      <a:pPr>
                        <a:buNone/>
                      </a:pPr>
                      <a:r>
                        <a:rPr lang="en-US" sz="1600" dirty="0">
                          <a:solidFill>
                            <a:schemeClr val="tx2">
                              <a:lumMod val="75000"/>
                            </a:schemeClr>
                          </a:solidFill>
                        </a:rPr>
                        <a:t>2.500 €</a:t>
                      </a:r>
                    </a:p>
                  </a:txBody>
                  <a:tcPr anchor="ctr"/>
                </a:tc>
                <a:extLst>
                  <a:ext uri="{0D108BD9-81ED-4DB2-BD59-A6C34878D82A}">
                    <a16:rowId xmlns:a16="http://schemas.microsoft.com/office/drawing/2014/main" val="587424207"/>
                  </a:ext>
                </a:extLst>
              </a:tr>
              <a:tr h="647246">
                <a:tc>
                  <a:txBody>
                    <a:bodyPr/>
                    <a:lstStyle/>
                    <a:p>
                      <a:pPr>
                        <a:buNone/>
                      </a:pPr>
                      <a:r>
                        <a:rPr lang="el-GR" sz="1600" dirty="0"/>
                        <a:t>Ενοίκιο &amp; λειτουργικά</a:t>
                      </a:r>
                    </a:p>
                  </a:txBody>
                  <a:tcPr anchor="ctr"/>
                </a:tc>
                <a:tc>
                  <a:txBody>
                    <a:bodyPr/>
                    <a:lstStyle/>
                    <a:p>
                      <a:pPr>
                        <a:buNone/>
                      </a:pPr>
                      <a:r>
                        <a:rPr lang="en-US" sz="1600">
                          <a:solidFill>
                            <a:schemeClr val="tx2">
                              <a:lumMod val="75000"/>
                            </a:schemeClr>
                          </a:solidFill>
                        </a:rPr>
                        <a:t>1.000 €</a:t>
                      </a:r>
                    </a:p>
                  </a:txBody>
                  <a:tcPr anchor="ctr"/>
                </a:tc>
                <a:extLst>
                  <a:ext uri="{0D108BD9-81ED-4DB2-BD59-A6C34878D82A}">
                    <a16:rowId xmlns:a16="http://schemas.microsoft.com/office/drawing/2014/main" val="3739495604"/>
                  </a:ext>
                </a:extLst>
              </a:tr>
              <a:tr h="647246">
                <a:tc>
                  <a:txBody>
                    <a:bodyPr/>
                    <a:lstStyle/>
                    <a:p>
                      <a:pPr>
                        <a:buNone/>
                      </a:pPr>
                      <a:r>
                        <a:rPr lang="en-US" sz="1600" dirty="0"/>
                        <a:t>Hosting / cloud / servers</a:t>
                      </a:r>
                    </a:p>
                  </a:txBody>
                  <a:tcPr anchor="ctr"/>
                </a:tc>
                <a:tc>
                  <a:txBody>
                    <a:bodyPr/>
                    <a:lstStyle/>
                    <a:p>
                      <a:pPr>
                        <a:buNone/>
                      </a:pPr>
                      <a:r>
                        <a:rPr lang="en-US" sz="1600">
                          <a:solidFill>
                            <a:schemeClr val="tx2">
                              <a:lumMod val="75000"/>
                            </a:schemeClr>
                          </a:solidFill>
                        </a:rPr>
                        <a:t>1.500 €</a:t>
                      </a:r>
                    </a:p>
                  </a:txBody>
                  <a:tcPr anchor="ctr"/>
                </a:tc>
                <a:extLst>
                  <a:ext uri="{0D108BD9-81ED-4DB2-BD59-A6C34878D82A}">
                    <a16:rowId xmlns:a16="http://schemas.microsoft.com/office/drawing/2014/main" val="3286857401"/>
                  </a:ext>
                </a:extLst>
              </a:tr>
              <a:tr h="742409">
                <a:tc>
                  <a:txBody>
                    <a:bodyPr/>
                    <a:lstStyle/>
                    <a:p>
                      <a:pPr>
                        <a:buNone/>
                      </a:pPr>
                      <a:r>
                        <a:rPr lang="en-US" sz="1600" dirty="0"/>
                        <a:t>Marketing &amp; </a:t>
                      </a:r>
                      <a:r>
                        <a:rPr lang="el-GR" sz="1600" dirty="0"/>
                        <a:t>παρουσιάσεις</a:t>
                      </a:r>
                    </a:p>
                  </a:txBody>
                  <a:tcPr anchor="ctr"/>
                </a:tc>
                <a:tc>
                  <a:txBody>
                    <a:bodyPr/>
                    <a:lstStyle/>
                    <a:p>
                      <a:pPr>
                        <a:buNone/>
                      </a:pPr>
                      <a:r>
                        <a:rPr lang="en-US" sz="1600" dirty="0">
                          <a:solidFill>
                            <a:schemeClr val="tx2">
                              <a:lumMod val="75000"/>
                            </a:schemeClr>
                          </a:solidFill>
                        </a:rPr>
                        <a:t>1.500 €</a:t>
                      </a:r>
                    </a:p>
                  </a:txBody>
                  <a:tcPr anchor="ctr"/>
                </a:tc>
                <a:extLst>
                  <a:ext uri="{0D108BD9-81ED-4DB2-BD59-A6C34878D82A}">
                    <a16:rowId xmlns:a16="http://schemas.microsoft.com/office/drawing/2014/main" val="1022928616"/>
                  </a:ext>
                </a:extLst>
              </a:tr>
              <a:tr h="777720">
                <a:tc>
                  <a:txBody>
                    <a:bodyPr/>
                    <a:lstStyle/>
                    <a:p>
                      <a:pPr>
                        <a:buNone/>
                      </a:pPr>
                      <a:r>
                        <a:rPr lang="el-GR" sz="1600" dirty="0"/>
                        <a:t>Λογιστικά / νομικά / παραστατικά</a:t>
                      </a:r>
                    </a:p>
                  </a:txBody>
                  <a:tcPr anchor="ctr"/>
                </a:tc>
                <a:tc>
                  <a:txBody>
                    <a:bodyPr/>
                    <a:lstStyle/>
                    <a:p>
                      <a:pPr>
                        <a:buNone/>
                      </a:pPr>
                      <a:r>
                        <a:rPr lang="en-US" sz="1600" dirty="0">
                          <a:solidFill>
                            <a:schemeClr val="tx2">
                              <a:lumMod val="75000"/>
                            </a:schemeClr>
                          </a:solidFill>
                        </a:rPr>
                        <a:t>1.500 €</a:t>
                      </a:r>
                    </a:p>
                  </a:txBody>
                  <a:tcPr anchor="ctr"/>
                </a:tc>
                <a:extLst>
                  <a:ext uri="{0D108BD9-81ED-4DB2-BD59-A6C34878D82A}">
                    <a16:rowId xmlns:a16="http://schemas.microsoft.com/office/drawing/2014/main" val="2341168777"/>
                  </a:ext>
                </a:extLst>
              </a:tr>
              <a:tr h="450259">
                <a:tc>
                  <a:txBody>
                    <a:bodyPr/>
                    <a:lstStyle/>
                    <a:p>
                      <a:pPr>
                        <a:buNone/>
                      </a:pPr>
                      <a:r>
                        <a:rPr lang="el-GR" sz="1600" b="1" dirty="0"/>
                        <a:t>Σύνολο </a:t>
                      </a:r>
                      <a:r>
                        <a:rPr lang="en-US" sz="1600" b="1" dirty="0"/>
                        <a:t>OPEX</a:t>
                      </a:r>
                      <a:endParaRPr lang="en-US" sz="1600" dirty="0"/>
                    </a:p>
                  </a:txBody>
                  <a:tcPr anchor="ctr"/>
                </a:tc>
                <a:tc>
                  <a:txBody>
                    <a:bodyPr/>
                    <a:lstStyle/>
                    <a:p>
                      <a:pPr>
                        <a:buNone/>
                      </a:pPr>
                      <a:r>
                        <a:rPr lang="en-US" sz="1600" b="1" dirty="0">
                          <a:solidFill>
                            <a:schemeClr val="tx2">
                              <a:lumMod val="75000"/>
                            </a:schemeClr>
                          </a:solidFill>
                        </a:rPr>
                        <a:t>8.000 €</a:t>
                      </a:r>
                      <a:endParaRPr lang="en-US" sz="1600" dirty="0">
                        <a:solidFill>
                          <a:schemeClr val="tx2">
                            <a:lumMod val="75000"/>
                          </a:schemeClr>
                        </a:solidFill>
                      </a:endParaRPr>
                    </a:p>
                  </a:txBody>
                  <a:tcPr anchor="ctr"/>
                </a:tc>
                <a:extLst>
                  <a:ext uri="{0D108BD9-81ED-4DB2-BD59-A6C34878D82A}">
                    <a16:rowId xmlns:a16="http://schemas.microsoft.com/office/drawing/2014/main" val="862579235"/>
                  </a:ext>
                </a:extLst>
              </a:tr>
            </a:tbl>
          </a:graphicData>
        </a:graphic>
      </p:graphicFrame>
      <p:sp>
        <p:nvSpPr>
          <p:cNvPr id="41" name="TextBox 40">
            <a:extLst>
              <a:ext uri="{FF2B5EF4-FFF2-40B4-BE49-F238E27FC236}">
                <a16:creationId xmlns:a16="http://schemas.microsoft.com/office/drawing/2014/main" id="{042B9EC1-36F8-F3A9-6620-C103345856C7}"/>
              </a:ext>
            </a:extLst>
          </p:cNvPr>
          <p:cNvSpPr txBox="1"/>
          <p:nvPr/>
        </p:nvSpPr>
        <p:spPr>
          <a:xfrm>
            <a:off x="406465" y="8941943"/>
            <a:ext cx="16276624" cy="584775"/>
          </a:xfrm>
          <a:prstGeom prst="rect">
            <a:avLst/>
          </a:prstGeom>
          <a:noFill/>
        </p:spPr>
        <p:txBody>
          <a:bodyPr wrap="square">
            <a:spAutoFit/>
          </a:bodyPr>
          <a:lstStyle/>
          <a:p>
            <a:pPr algn="just"/>
            <a:r>
              <a:rPr lang="el-GR" sz="1600" dirty="0"/>
              <a:t>Το συνολικό απαιτούμενο κεφάλαιο για την έναρξη της εταιρείας εκτιμάται περίπου στις 30.000 €, το οποίο καλύπτει την ανάπτυξη της εφαρμογής και τη λειτουργία μέχρι την απόκτηση των πρώτων συνεργασιών με </a:t>
            </a:r>
            <a:r>
              <a:rPr lang="el-GR" sz="1600" dirty="0" err="1"/>
              <a:t>supermarket</a:t>
            </a:r>
            <a:r>
              <a:rPr lang="el-GR" sz="1600" dirty="0"/>
              <a:t>.</a:t>
            </a:r>
            <a:endParaRPr lang="en-US" sz="1600" dirty="0">
              <a:solidFill>
                <a:schemeClr val="tx2">
                  <a:lumMod val="75000"/>
                </a:schemeClr>
              </a:solidFill>
            </a:endParaRPr>
          </a:p>
        </p:txBody>
      </p:sp>
      <p:sp>
        <p:nvSpPr>
          <p:cNvPr id="44" name="TextBox 43">
            <a:extLst>
              <a:ext uri="{FF2B5EF4-FFF2-40B4-BE49-F238E27FC236}">
                <a16:creationId xmlns:a16="http://schemas.microsoft.com/office/drawing/2014/main" id="{37C6883E-C35C-04A4-866A-011C5AD3F32E}"/>
              </a:ext>
            </a:extLst>
          </p:cNvPr>
          <p:cNvSpPr txBox="1"/>
          <p:nvPr/>
        </p:nvSpPr>
        <p:spPr>
          <a:xfrm>
            <a:off x="9375165" y="3684743"/>
            <a:ext cx="3752721" cy="338554"/>
          </a:xfrm>
          <a:prstGeom prst="rect">
            <a:avLst/>
          </a:prstGeom>
          <a:noFill/>
        </p:spPr>
        <p:txBody>
          <a:bodyPr wrap="square">
            <a:spAutoFit/>
          </a:bodyPr>
          <a:lstStyle/>
          <a:p>
            <a:r>
              <a:rPr lang="el-GR" sz="1600" b="1" dirty="0">
                <a:solidFill>
                  <a:schemeClr val="tx2">
                    <a:lumMod val="75000"/>
                  </a:schemeClr>
                </a:solidFill>
              </a:rPr>
              <a:t>Ετήσιο </a:t>
            </a:r>
            <a:r>
              <a:rPr lang="de-DE" sz="1600" b="1" dirty="0">
                <a:solidFill>
                  <a:schemeClr val="tx2">
                    <a:lumMod val="75000"/>
                  </a:schemeClr>
                </a:solidFill>
              </a:rPr>
              <a:t>O</a:t>
            </a:r>
            <a:r>
              <a:rPr lang="en-US" sz="1600" b="1" dirty="0">
                <a:solidFill>
                  <a:schemeClr val="tx2">
                    <a:lumMod val="75000"/>
                  </a:schemeClr>
                </a:solidFill>
              </a:rPr>
              <a:t>PEX </a:t>
            </a:r>
            <a:r>
              <a:rPr lang="el-GR" sz="1600" b="1" dirty="0">
                <a:solidFill>
                  <a:schemeClr val="tx2">
                    <a:lumMod val="75000"/>
                  </a:schemeClr>
                </a:solidFill>
              </a:rPr>
              <a:t>για πραγματική </a:t>
            </a:r>
            <a:r>
              <a:rPr lang="en-US" sz="1600" b="1" dirty="0">
                <a:solidFill>
                  <a:schemeClr val="tx2">
                    <a:lumMod val="75000"/>
                  </a:schemeClr>
                </a:solidFill>
              </a:rPr>
              <a:t>startup</a:t>
            </a:r>
          </a:p>
        </p:txBody>
      </p:sp>
      <p:sp>
        <p:nvSpPr>
          <p:cNvPr id="45" name="TextBox 44">
            <a:extLst>
              <a:ext uri="{FF2B5EF4-FFF2-40B4-BE49-F238E27FC236}">
                <a16:creationId xmlns:a16="http://schemas.microsoft.com/office/drawing/2014/main" id="{051FE3F7-5660-70A4-621F-31C9DDE07304}"/>
              </a:ext>
            </a:extLst>
          </p:cNvPr>
          <p:cNvSpPr txBox="1"/>
          <p:nvPr/>
        </p:nvSpPr>
        <p:spPr>
          <a:xfrm>
            <a:off x="5338737" y="3561633"/>
            <a:ext cx="3008456" cy="584775"/>
          </a:xfrm>
          <a:prstGeom prst="rect">
            <a:avLst/>
          </a:prstGeom>
          <a:noFill/>
        </p:spPr>
        <p:txBody>
          <a:bodyPr wrap="square">
            <a:spAutoFit/>
          </a:bodyPr>
          <a:lstStyle/>
          <a:p>
            <a:r>
              <a:rPr lang="el-GR" sz="1600" b="1" dirty="0"/>
              <a:t>OPEX μέχρι την 1η συνεργασία – </a:t>
            </a:r>
          </a:p>
          <a:p>
            <a:r>
              <a:rPr lang="el-GR" sz="1600" b="1" dirty="0"/>
              <a:t>πιλοτική λειτουργία (1ο έτος)</a:t>
            </a:r>
            <a:endParaRPr lang="en-US" sz="1600" b="1" dirty="0">
              <a:solidFill>
                <a:schemeClr val="tx2">
                  <a:lumMod val="75000"/>
                </a:schemeClr>
              </a:solidFill>
            </a:endParaRPr>
          </a:p>
        </p:txBody>
      </p:sp>
      <p:graphicFrame>
        <p:nvGraphicFramePr>
          <p:cNvPr id="3" name="Table 2">
            <a:extLst>
              <a:ext uri="{FF2B5EF4-FFF2-40B4-BE49-F238E27FC236}">
                <a16:creationId xmlns:a16="http://schemas.microsoft.com/office/drawing/2014/main" id="{58A88980-1B44-2653-58BD-D4708BA205B6}"/>
              </a:ext>
            </a:extLst>
          </p:cNvPr>
          <p:cNvGraphicFramePr>
            <a:graphicFrameLocks noGrp="1"/>
          </p:cNvGraphicFramePr>
          <p:nvPr/>
        </p:nvGraphicFramePr>
        <p:xfrm>
          <a:off x="9425607" y="4074959"/>
          <a:ext cx="3861536" cy="4668951"/>
        </p:xfrm>
        <a:graphic>
          <a:graphicData uri="http://schemas.openxmlformats.org/drawingml/2006/table">
            <a:tbl>
              <a:tblPr firstRow="1" firstCol="1">
                <a:tableStyleId>{5C22544A-7EE6-4342-B048-85BDC9FD1C3A}</a:tableStyleId>
              </a:tblPr>
              <a:tblGrid>
                <a:gridCol w="2505354">
                  <a:extLst>
                    <a:ext uri="{9D8B030D-6E8A-4147-A177-3AD203B41FA5}">
                      <a16:colId xmlns:a16="http://schemas.microsoft.com/office/drawing/2014/main" val="1671968295"/>
                    </a:ext>
                  </a:extLst>
                </a:gridCol>
                <a:gridCol w="1356182">
                  <a:extLst>
                    <a:ext uri="{9D8B030D-6E8A-4147-A177-3AD203B41FA5}">
                      <a16:colId xmlns:a16="http://schemas.microsoft.com/office/drawing/2014/main" val="793692050"/>
                    </a:ext>
                  </a:extLst>
                </a:gridCol>
              </a:tblGrid>
              <a:tr h="666993">
                <a:tc>
                  <a:txBody>
                    <a:bodyPr/>
                    <a:lstStyle/>
                    <a:p>
                      <a:pPr>
                        <a:buNone/>
                      </a:pPr>
                      <a:r>
                        <a:rPr lang="el-GR" sz="1600" dirty="0"/>
                        <a:t>Κατηγορία</a:t>
                      </a:r>
                    </a:p>
                  </a:txBody>
                  <a:tcPr anchor="ctr"/>
                </a:tc>
                <a:tc>
                  <a:txBody>
                    <a:bodyPr/>
                    <a:lstStyle/>
                    <a:p>
                      <a:pPr>
                        <a:buNone/>
                      </a:pPr>
                      <a:r>
                        <a:rPr lang="el-GR" sz="1600" dirty="0"/>
                        <a:t>Κόστος</a:t>
                      </a:r>
                    </a:p>
                  </a:txBody>
                  <a:tcPr anchor="ctr"/>
                </a:tc>
                <a:extLst>
                  <a:ext uri="{0D108BD9-81ED-4DB2-BD59-A6C34878D82A}">
                    <a16:rowId xmlns:a16="http://schemas.microsoft.com/office/drawing/2014/main" val="1052669266"/>
                  </a:ext>
                </a:extLst>
              </a:tr>
              <a:tr h="666993">
                <a:tc>
                  <a:txBody>
                    <a:bodyPr/>
                    <a:lstStyle/>
                    <a:p>
                      <a:pPr>
                        <a:buNone/>
                      </a:pPr>
                      <a:r>
                        <a:rPr lang="el-GR" sz="1600" dirty="0"/>
                        <a:t>Μισθοί / αμοιβές ομάδας</a:t>
                      </a:r>
                    </a:p>
                  </a:txBody>
                  <a:tcPr anchor="ctr"/>
                </a:tc>
                <a:tc>
                  <a:txBody>
                    <a:bodyPr/>
                    <a:lstStyle/>
                    <a:p>
                      <a:pPr>
                        <a:buNone/>
                      </a:pPr>
                      <a:r>
                        <a:rPr lang="en-US" sz="1600" dirty="0"/>
                        <a:t>7.000 €</a:t>
                      </a:r>
                    </a:p>
                  </a:txBody>
                  <a:tcPr anchor="ctr"/>
                </a:tc>
                <a:extLst>
                  <a:ext uri="{0D108BD9-81ED-4DB2-BD59-A6C34878D82A}">
                    <a16:rowId xmlns:a16="http://schemas.microsoft.com/office/drawing/2014/main" val="959073869"/>
                  </a:ext>
                </a:extLst>
              </a:tr>
              <a:tr h="666993">
                <a:tc>
                  <a:txBody>
                    <a:bodyPr/>
                    <a:lstStyle/>
                    <a:p>
                      <a:pPr>
                        <a:buNone/>
                      </a:pPr>
                      <a:r>
                        <a:rPr lang="el-GR" sz="1600" dirty="0"/>
                        <a:t>Ενοίκιο &amp; λειτουργικά</a:t>
                      </a:r>
                    </a:p>
                  </a:txBody>
                  <a:tcPr anchor="ctr"/>
                </a:tc>
                <a:tc>
                  <a:txBody>
                    <a:bodyPr/>
                    <a:lstStyle/>
                    <a:p>
                      <a:pPr>
                        <a:buNone/>
                      </a:pPr>
                      <a:r>
                        <a:rPr lang="en-US" sz="1600"/>
                        <a:t>3.000 €</a:t>
                      </a:r>
                    </a:p>
                  </a:txBody>
                  <a:tcPr anchor="ctr"/>
                </a:tc>
                <a:extLst>
                  <a:ext uri="{0D108BD9-81ED-4DB2-BD59-A6C34878D82A}">
                    <a16:rowId xmlns:a16="http://schemas.microsoft.com/office/drawing/2014/main" val="2987859861"/>
                  </a:ext>
                </a:extLst>
              </a:tr>
              <a:tr h="666993">
                <a:tc>
                  <a:txBody>
                    <a:bodyPr/>
                    <a:lstStyle/>
                    <a:p>
                      <a:pPr>
                        <a:buNone/>
                      </a:pPr>
                      <a:r>
                        <a:rPr lang="en-US" sz="1600" dirty="0"/>
                        <a:t>Hosting / cloud</a:t>
                      </a:r>
                    </a:p>
                  </a:txBody>
                  <a:tcPr anchor="ctr"/>
                </a:tc>
                <a:tc>
                  <a:txBody>
                    <a:bodyPr/>
                    <a:lstStyle/>
                    <a:p>
                      <a:pPr>
                        <a:buNone/>
                      </a:pPr>
                      <a:r>
                        <a:rPr lang="en-US" sz="1600"/>
                        <a:t>3.000 €</a:t>
                      </a:r>
                    </a:p>
                  </a:txBody>
                  <a:tcPr anchor="ctr"/>
                </a:tc>
                <a:extLst>
                  <a:ext uri="{0D108BD9-81ED-4DB2-BD59-A6C34878D82A}">
                    <a16:rowId xmlns:a16="http://schemas.microsoft.com/office/drawing/2014/main" val="2448473242"/>
                  </a:ext>
                </a:extLst>
              </a:tr>
              <a:tr h="666993">
                <a:tc>
                  <a:txBody>
                    <a:bodyPr/>
                    <a:lstStyle/>
                    <a:p>
                      <a:pPr>
                        <a:buNone/>
                      </a:pPr>
                      <a:r>
                        <a:rPr lang="en-US" sz="1600" dirty="0"/>
                        <a:t>Marketing</a:t>
                      </a:r>
                    </a:p>
                  </a:txBody>
                  <a:tcPr anchor="ctr"/>
                </a:tc>
                <a:tc>
                  <a:txBody>
                    <a:bodyPr/>
                    <a:lstStyle/>
                    <a:p>
                      <a:pPr>
                        <a:buNone/>
                      </a:pPr>
                      <a:r>
                        <a:rPr lang="en-US" sz="1600"/>
                        <a:t>4.000 €</a:t>
                      </a:r>
                    </a:p>
                  </a:txBody>
                  <a:tcPr anchor="ctr"/>
                </a:tc>
                <a:extLst>
                  <a:ext uri="{0D108BD9-81ED-4DB2-BD59-A6C34878D82A}">
                    <a16:rowId xmlns:a16="http://schemas.microsoft.com/office/drawing/2014/main" val="4234597558"/>
                  </a:ext>
                </a:extLst>
              </a:tr>
              <a:tr h="666993">
                <a:tc>
                  <a:txBody>
                    <a:bodyPr/>
                    <a:lstStyle/>
                    <a:p>
                      <a:pPr>
                        <a:buNone/>
                      </a:pPr>
                      <a:r>
                        <a:rPr lang="el-GR" sz="1600"/>
                        <a:t>Λογιστικά / νομικά</a:t>
                      </a:r>
                    </a:p>
                  </a:txBody>
                  <a:tcPr anchor="ctr"/>
                </a:tc>
                <a:tc>
                  <a:txBody>
                    <a:bodyPr/>
                    <a:lstStyle/>
                    <a:p>
                      <a:pPr>
                        <a:buNone/>
                      </a:pPr>
                      <a:r>
                        <a:rPr lang="en-US" sz="1600" dirty="0"/>
                        <a:t>3.000 €</a:t>
                      </a:r>
                    </a:p>
                  </a:txBody>
                  <a:tcPr anchor="ctr"/>
                </a:tc>
                <a:extLst>
                  <a:ext uri="{0D108BD9-81ED-4DB2-BD59-A6C34878D82A}">
                    <a16:rowId xmlns:a16="http://schemas.microsoft.com/office/drawing/2014/main" val="1172981241"/>
                  </a:ext>
                </a:extLst>
              </a:tr>
              <a:tr h="666993">
                <a:tc>
                  <a:txBody>
                    <a:bodyPr/>
                    <a:lstStyle/>
                    <a:p>
                      <a:pPr>
                        <a:buNone/>
                      </a:pPr>
                      <a:r>
                        <a:rPr lang="el-GR" sz="1600" b="1" dirty="0"/>
                        <a:t>Σύνολο </a:t>
                      </a:r>
                      <a:r>
                        <a:rPr lang="en-US" sz="1600" b="1" dirty="0"/>
                        <a:t>OPEX</a:t>
                      </a:r>
                      <a:endParaRPr lang="en-US" sz="1600" dirty="0"/>
                    </a:p>
                  </a:txBody>
                  <a:tcPr anchor="ctr"/>
                </a:tc>
                <a:tc>
                  <a:txBody>
                    <a:bodyPr/>
                    <a:lstStyle/>
                    <a:p>
                      <a:pPr>
                        <a:buNone/>
                      </a:pPr>
                      <a:r>
                        <a:rPr lang="en-US" sz="1600" dirty="0"/>
                        <a:t>≈</a:t>
                      </a:r>
                      <a:r>
                        <a:rPr lang="en-US" sz="1600" b="1" dirty="0"/>
                        <a:t>20.000 €</a:t>
                      </a:r>
                      <a:r>
                        <a:rPr lang="el-GR" sz="1600" b="1" dirty="0"/>
                        <a:t>/ έτος</a:t>
                      </a:r>
                      <a:endParaRPr lang="en-US" sz="1600" dirty="0"/>
                    </a:p>
                  </a:txBody>
                  <a:tcPr anchor="ctr"/>
                </a:tc>
                <a:extLst>
                  <a:ext uri="{0D108BD9-81ED-4DB2-BD59-A6C34878D82A}">
                    <a16:rowId xmlns:a16="http://schemas.microsoft.com/office/drawing/2014/main" val="3126256190"/>
                  </a:ext>
                </a:extLst>
              </a:tr>
            </a:tbl>
          </a:graphicData>
        </a:graphic>
      </p:graphicFrame>
      <p:graphicFrame>
        <p:nvGraphicFramePr>
          <p:cNvPr id="5" name="Table 4">
            <a:extLst>
              <a:ext uri="{FF2B5EF4-FFF2-40B4-BE49-F238E27FC236}">
                <a16:creationId xmlns:a16="http://schemas.microsoft.com/office/drawing/2014/main" id="{B807647A-B097-E160-1766-BD7F862AD01C}"/>
              </a:ext>
            </a:extLst>
          </p:cNvPr>
          <p:cNvGraphicFramePr>
            <a:graphicFrameLocks noGrp="1"/>
          </p:cNvGraphicFramePr>
          <p:nvPr/>
        </p:nvGraphicFramePr>
        <p:xfrm>
          <a:off x="497125" y="4145461"/>
          <a:ext cx="4402487" cy="4598449"/>
        </p:xfrm>
        <a:graphic>
          <a:graphicData uri="http://schemas.openxmlformats.org/drawingml/2006/table">
            <a:tbl>
              <a:tblPr firstRow="1" firstCol="1">
                <a:tableStyleId>{5C22544A-7EE6-4342-B048-85BDC9FD1C3A}</a:tableStyleId>
              </a:tblPr>
              <a:tblGrid>
                <a:gridCol w="2278159">
                  <a:extLst>
                    <a:ext uri="{9D8B030D-6E8A-4147-A177-3AD203B41FA5}">
                      <a16:colId xmlns:a16="http://schemas.microsoft.com/office/drawing/2014/main" val="875053848"/>
                    </a:ext>
                  </a:extLst>
                </a:gridCol>
                <a:gridCol w="2124328">
                  <a:extLst>
                    <a:ext uri="{9D8B030D-6E8A-4147-A177-3AD203B41FA5}">
                      <a16:colId xmlns:a16="http://schemas.microsoft.com/office/drawing/2014/main" val="3771183025"/>
                    </a:ext>
                  </a:extLst>
                </a:gridCol>
              </a:tblGrid>
              <a:tr h="442311">
                <a:tc>
                  <a:txBody>
                    <a:bodyPr/>
                    <a:lstStyle/>
                    <a:p>
                      <a:pPr>
                        <a:buNone/>
                      </a:pPr>
                      <a:r>
                        <a:rPr lang="el-GR" sz="1600" dirty="0"/>
                        <a:t>Παράμετρος</a:t>
                      </a:r>
                    </a:p>
                  </a:txBody>
                  <a:tcPr anchor="ctr"/>
                </a:tc>
                <a:tc>
                  <a:txBody>
                    <a:bodyPr/>
                    <a:lstStyle/>
                    <a:p>
                      <a:pPr>
                        <a:buNone/>
                      </a:pPr>
                      <a:r>
                        <a:rPr lang="el-GR" sz="1600" dirty="0"/>
                        <a:t>Τιμή</a:t>
                      </a:r>
                    </a:p>
                  </a:txBody>
                  <a:tcPr anchor="ctr"/>
                </a:tc>
                <a:extLst>
                  <a:ext uri="{0D108BD9-81ED-4DB2-BD59-A6C34878D82A}">
                    <a16:rowId xmlns:a16="http://schemas.microsoft.com/office/drawing/2014/main" val="3788918757"/>
                  </a:ext>
                </a:extLst>
              </a:tr>
              <a:tr h="593734">
                <a:tc>
                  <a:txBody>
                    <a:bodyPr/>
                    <a:lstStyle/>
                    <a:p>
                      <a:pPr>
                        <a:buNone/>
                      </a:pPr>
                      <a:r>
                        <a:rPr lang="el-GR" sz="1600" dirty="0"/>
                        <a:t>Χρέωση υπηρεσίας</a:t>
                      </a:r>
                    </a:p>
                  </a:txBody>
                  <a:tcPr anchor="ctr"/>
                </a:tc>
                <a:tc>
                  <a:txBody>
                    <a:bodyPr/>
                    <a:lstStyle/>
                    <a:p>
                      <a:pPr>
                        <a:buNone/>
                      </a:pPr>
                      <a:r>
                        <a:rPr lang="el-GR" sz="1600" dirty="0"/>
                        <a:t>~0,04 € / χρήση (εκτίμηση)</a:t>
                      </a:r>
                    </a:p>
                  </a:txBody>
                  <a:tcPr anchor="ctr"/>
                </a:tc>
                <a:extLst>
                  <a:ext uri="{0D108BD9-81ED-4DB2-BD59-A6C34878D82A}">
                    <a16:rowId xmlns:a16="http://schemas.microsoft.com/office/drawing/2014/main" val="476906586"/>
                  </a:ext>
                </a:extLst>
              </a:tr>
              <a:tr h="593734">
                <a:tc>
                  <a:txBody>
                    <a:bodyPr/>
                    <a:lstStyle/>
                    <a:p>
                      <a:pPr>
                        <a:buNone/>
                      </a:pPr>
                      <a:r>
                        <a:rPr lang="el-GR" sz="1600" dirty="0"/>
                        <a:t>Μέσος αριθμός χρήσεων</a:t>
                      </a:r>
                    </a:p>
                  </a:txBody>
                  <a:tcPr anchor="ctr"/>
                </a:tc>
                <a:tc>
                  <a:txBody>
                    <a:bodyPr/>
                    <a:lstStyle/>
                    <a:p>
                      <a:pPr>
                        <a:buNone/>
                      </a:pPr>
                      <a:r>
                        <a:rPr lang="el-GR" sz="1600"/>
                        <a:t>48 / χρήστη / έτος</a:t>
                      </a:r>
                    </a:p>
                  </a:txBody>
                  <a:tcPr anchor="ctr"/>
                </a:tc>
                <a:extLst>
                  <a:ext uri="{0D108BD9-81ED-4DB2-BD59-A6C34878D82A}">
                    <a16:rowId xmlns:a16="http://schemas.microsoft.com/office/drawing/2014/main" val="107234277"/>
                  </a:ext>
                </a:extLst>
              </a:tr>
              <a:tr h="593734">
                <a:tc>
                  <a:txBody>
                    <a:bodyPr/>
                    <a:lstStyle/>
                    <a:p>
                      <a:pPr>
                        <a:buNone/>
                      </a:pPr>
                      <a:r>
                        <a:rPr lang="el-GR" sz="1600" dirty="0"/>
                        <a:t>Έσοδο ανά χρήστη</a:t>
                      </a:r>
                    </a:p>
                  </a:txBody>
                  <a:tcPr anchor="ctr"/>
                </a:tc>
                <a:tc>
                  <a:txBody>
                    <a:bodyPr/>
                    <a:lstStyle/>
                    <a:p>
                      <a:pPr>
                        <a:buNone/>
                      </a:pPr>
                      <a:r>
                        <a:rPr lang="el-GR" sz="1600"/>
                        <a:t>≈2 € / έτος</a:t>
                      </a:r>
                    </a:p>
                  </a:txBody>
                  <a:tcPr anchor="ctr"/>
                </a:tc>
                <a:extLst>
                  <a:ext uri="{0D108BD9-81ED-4DB2-BD59-A6C34878D82A}">
                    <a16:rowId xmlns:a16="http://schemas.microsoft.com/office/drawing/2014/main" val="2424490977"/>
                  </a:ext>
                </a:extLst>
              </a:tr>
              <a:tr h="593734">
                <a:tc>
                  <a:txBody>
                    <a:bodyPr/>
                    <a:lstStyle/>
                    <a:p>
                      <a:pPr>
                        <a:buNone/>
                      </a:pPr>
                      <a:r>
                        <a:rPr lang="el-GR" sz="1600" dirty="0"/>
                        <a:t>Φορολογία εταιρείας</a:t>
                      </a:r>
                    </a:p>
                  </a:txBody>
                  <a:tcPr anchor="ctr"/>
                </a:tc>
                <a:tc>
                  <a:txBody>
                    <a:bodyPr/>
                    <a:lstStyle/>
                    <a:p>
                      <a:pPr>
                        <a:buNone/>
                      </a:pPr>
                      <a:r>
                        <a:rPr lang="en-US" sz="1600"/>
                        <a:t>22%</a:t>
                      </a:r>
                    </a:p>
                  </a:txBody>
                  <a:tcPr anchor="ctr"/>
                </a:tc>
                <a:extLst>
                  <a:ext uri="{0D108BD9-81ED-4DB2-BD59-A6C34878D82A}">
                    <a16:rowId xmlns:a16="http://schemas.microsoft.com/office/drawing/2014/main" val="3414946668"/>
                  </a:ext>
                </a:extLst>
              </a:tr>
              <a:tr h="593734">
                <a:tc>
                  <a:txBody>
                    <a:bodyPr/>
                    <a:lstStyle/>
                    <a:p>
                      <a:pPr>
                        <a:buNone/>
                      </a:pPr>
                      <a:r>
                        <a:rPr lang="el-GR" sz="1600"/>
                        <a:t>Ετήσια λειτουργικά έξοδα</a:t>
                      </a:r>
                    </a:p>
                  </a:txBody>
                  <a:tcPr anchor="ctr"/>
                </a:tc>
                <a:tc>
                  <a:txBody>
                    <a:bodyPr/>
                    <a:lstStyle/>
                    <a:p>
                      <a:pPr>
                        <a:buNone/>
                      </a:pPr>
                      <a:r>
                        <a:rPr lang="en-US" sz="1600" dirty="0"/>
                        <a:t>≈20.000 €</a:t>
                      </a:r>
                    </a:p>
                  </a:txBody>
                  <a:tcPr anchor="ctr"/>
                </a:tc>
                <a:extLst>
                  <a:ext uri="{0D108BD9-81ED-4DB2-BD59-A6C34878D82A}">
                    <a16:rowId xmlns:a16="http://schemas.microsoft.com/office/drawing/2014/main" val="2655042604"/>
                  </a:ext>
                </a:extLst>
              </a:tr>
              <a:tr h="593734">
                <a:tc>
                  <a:txBody>
                    <a:bodyPr/>
                    <a:lstStyle/>
                    <a:p>
                      <a:pPr>
                        <a:buNone/>
                      </a:pPr>
                      <a:r>
                        <a:rPr lang="el-GR" sz="1600"/>
                        <a:t>Αρχική επένδυση (</a:t>
                      </a:r>
                      <a:r>
                        <a:rPr lang="en-US" sz="1600"/>
                        <a:t>CAPEX)</a:t>
                      </a:r>
                    </a:p>
                  </a:txBody>
                  <a:tcPr anchor="ctr"/>
                </a:tc>
                <a:tc>
                  <a:txBody>
                    <a:bodyPr/>
                    <a:lstStyle/>
                    <a:p>
                      <a:pPr>
                        <a:buNone/>
                      </a:pPr>
                      <a:r>
                        <a:rPr lang="en-US" sz="1600" dirty="0"/>
                        <a:t>≈21.500 €</a:t>
                      </a:r>
                    </a:p>
                  </a:txBody>
                  <a:tcPr anchor="ctr"/>
                </a:tc>
                <a:extLst>
                  <a:ext uri="{0D108BD9-81ED-4DB2-BD59-A6C34878D82A}">
                    <a16:rowId xmlns:a16="http://schemas.microsoft.com/office/drawing/2014/main" val="2316308020"/>
                  </a:ext>
                </a:extLst>
              </a:tr>
              <a:tr h="593734">
                <a:tc>
                  <a:txBody>
                    <a:bodyPr/>
                    <a:lstStyle/>
                    <a:p>
                      <a:pPr>
                        <a:buNone/>
                      </a:pPr>
                      <a:r>
                        <a:rPr lang="el-GR" sz="1600" dirty="0"/>
                        <a:t>Στρατηγική επανεπένδυσης</a:t>
                      </a:r>
                    </a:p>
                  </a:txBody>
                  <a:tcPr anchor="ctr"/>
                </a:tc>
                <a:tc>
                  <a:txBody>
                    <a:bodyPr/>
                    <a:lstStyle/>
                    <a:p>
                      <a:pPr>
                        <a:buNone/>
                      </a:pPr>
                      <a:r>
                        <a:rPr lang="el-GR" sz="1600" dirty="0"/>
                        <a:t>~70% των κερδών (πρώτα 3 έτη)</a:t>
                      </a:r>
                    </a:p>
                  </a:txBody>
                  <a:tcPr anchor="ctr"/>
                </a:tc>
                <a:extLst>
                  <a:ext uri="{0D108BD9-81ED-4DB2-BD59-A6C34878D82A}">
                    <a16:rowId xmlns:a16="http://schemas.microsoft.com/office/drawing/2014/main" val="407450018"/>
                  </a:ext>
                </a:extLst>
              </a:tr>
            </a:tbl>
          </a:graphicData>
        </a:graphic>
      </p:graphicFrame>
      <p:graphicFrame>
        <p:nvGraphicFramePr>
          <p:cNvPr id="2" name="Πίνακας 1"/>
          <p:cNvGraphicFramePr>
            <a:graphicFrameLocks noGrp="1"/>
          </p:cNvGraphicFramePr>
          <p:nvPr>
            <p:extLst>
              <p:ext uri="{D42A27DB-BD31-4B8C-83A1-F6EECF244321}">
                <p14:modId xmlns:p14="http://schemas.microsoft.com/office/powerpoint/2010/main" val="2471537219"/>
              </p:ext>
            </p:extLst>
          </p:nvPr>
        </p:nvGraphicFramePr>
        <p:xfrm>
          <a:off x="9425607" y="2447714"/>
          <a:ext cx="4024892" cy="1005840"/>
        </p:xfrm>
        <a:graphic>
          <a:graphicData uri="http://schemas.openxmlformats.org/drawingml/2006/table">
            <a:tbl>
              <a:tblPr firstRow="1" firstCol="1">
                <a:tableStyleId>{5C22544A-7EE6-4342-B048-85BDC9FD1C3A}</a:tableStyleId>
              </a:tblPr>
              <a:tblGrid>
                <a:gridCol w="1676400">
                  <a:extLst>
                    <a:ext uri="{9D8B030D-6E8A-4147-A177-3AD203B41FA5}">
                      <a16:colId xmlns:a16="http://schemas.microsoft.com/office/drawing/2014/main" val="500456941"/>
                    </a:ext>
                  </a:extLst>
                </a:gridCol>
                <a:gridCol w="1129292">
                  <a:extLst>
                    <a:ext uri="{9D8B030D-6E8A-4147-A177-3AD203B41FA5}">
                      <a16:colId xmlns:a16="http://schemas.microsoft.com/office/drawing/2014/main" val="1219557584"/>
                    </a:ext>
                  </a:extLst>
                </a:gridCol>
                <a:gridCol w="1219200">
                  <a:extLst>
                    <a:ext uri="{9D8B030D-6E8A-4147-A177-3AD203B41FA5}">
                      <a16:colId xmlns:a16="http://schemas.microsoft.com/office/drawing/2014/main" val="2848811404"/>
                    </a:ext>
                  </a:extLst>
                </a:gridCol>
              </a:tblGrid>
              <a:tr h="0">
                <a:tc>
                  <a:txBody>
                    <a:bodyPr/>
                    <a:lstStyle/>
                    <a:p>
                      <a:r>
                        <a:rPr lang="el-GR" sz="1600" dirty="0"/>
                        <a:t>Τύπος</a:t>
                      </a:r>
                    </a:p>
                  </a:txBody>
                  <a:tcPr anchor="ctr"/>
                </a:tc>
                <a:tc>
                  <a:txBody>
                    <a:bodyPr/>
                    <a:lstStyle/>
                    <a:p>
                      <a:r>
                        <a:rPr lang="en-US" sz="1600" dirty="0"/>
                        <a:t>CAPEX</a:t>
                      </a:r>
                    </a:p>
                  </a:txBody>
                  <a:tcPr anchor="ctr"/>
                </a:tc>
                <a:tc>
                  <a:txBody>
                    <a:bodyPr/>
                    <a:lstStyle/>
                    <a:p>
                      <a:r>
                        <a:rPr lang="en-US" sz="1600" dirty="0"/>
                        <a:t>OPEX</a:t>
                      </a:r>
                    </a:p>
                  </a:txBody>
                  <a:tcPr anchor="ctr"/>
                </a:tc>
                <a:extLst>
                  <a:ext uri="{0D108BD9-81ED-4DB2-BD59-A6C34878D82A}">
                    <a16:rowId xmlns:a16="http://schemas.microsoft.com/office/drawing/2014/main" val="1081831702"/>
                  </a:ext>
                </a:extLst>
              </a:tr>
              <a:tr h="0">
                <a:tc>
                  <a:txBody>
                    <a:bodyPr/>
                    <a:lstStyle/>
                    <a:p>
                      <a:r>
                        <a:rPr lang="el-GR" sz="1600" dirty="0"/>
                        <a:t>Εικονική</a:t>
                      </a:r>
                    </a:p>
                  </a:txBody>
                  <a:tcPr anchor="ctr"/>
                </a:tc>
                <a:tc>
                  <a:txBody>
                    <a:bodyPr/>
                    <a:lstStyle/>
                    <a:p>
                      <a:r>
                        <a:rPr lang="el-GR" sz="1600" b="1" dirty="0"/>
                        <a:t>1.000</a:t>
                      </a:r>
                    </a:p>
                  </a:txBody>
                  <a:tcPr anchor="ctr"/>
                </a:tc>
                <a:tc>
                  <a:txBody>
                    <a:bodyPr/>
                    <a:lstStyle/>
                    <a:p>
                      <a:r>
                        <a:rPr lang="el-GR" sz="1600" b="1" dirty="0"/>
                        <a:t>1.200</a:t>
                      </a:r>
                    </a:p>
                  </a:txBody>
                  <a:tcPr anchor="ctr"/>
                </a:tc>
                <a:extLst>
                  <a:ext uri="{0D108BD9-81ED-4DB2-BD59-A6C34878D82A}">
                    <a16:rowId xmlns:a16="http://schemas.microsoft.com/office/drawing/2014/main" val="849707255"/>
                  </a:ext>
                </a:extLst>
              </a:tr>
              <a:tr h="0">
                <a:tc>
                  <a:txBody>
                    <a:bodyPr/>
                    <a:lstStyle/>
                    <a:p>
                      <a:r>
                        <a:rPr lang="el-GR" sz="1600" dirty="0"/>
                        <a:t>Πραγματική</a:t>
                      </a:r>
                    </a:p>
                  </a:txBody>
                  <a:tcPr anchor="ctr"/>
                </a:tc>
                <a:tc>
                  <a:txBody>
                    <a:bodyPr/>
                    <a:lstStyle/>
                    <a:p>
                      <a:r>
                        <a:rPr lang="el-GR" sz="1600" b="1" dirty="0"/>
                        <a:t>21.500</a:t>
                      </a:r>
                    </a:p>
                  </a:txBody>
                  <a:tcPr anchor="ctr"/>
                </a:tc>
                <a:tc>
                  <a:txBody>
                    <a:bodyPr/>
                    <a:lstStyle/>
                    <a:p>
                      <a:r>
                        <a:rPr lang="el-GR" sz="1600" b="1" dirty="0"/>
                        <a:t>20.000</a:t>
                      </a:r>
                    </a:p>
                  </a:txBody>
                  <a:tcPr anchor="ctr"/>
                </a:tc>
                <a:extLst>
                  <a:ext uri="{0D108BD9-81ED-4DB2-BD59-A6C34878D82A}">
                    <a16:rowId xmlns:a16="http://schemas.microsoft.com/office/drawing/2014/main" val="1097402305"/>
                  </a:ext>
                </a:extLst>
              </a:tr>
            </a:tbl>
          </a:graphicData>
        </a:graphic>
      </p:graphicFrame>
      <p:sp>
        <p:nvSpPr>
          <p:cNvPr id="16" name="Ορθογώνιο 15"/>
          <p:cNvSpPr/>
          <p:nvPr/>
        </p:nvSpPr>
        <p:spPr>
          <a:xfrm>
            <a:off x="8695973" y="1548163"/>
            <a:ext cx="8345141" cy="830997"/>
          </a:xfrm>
          <a:prstGeom prst="rect">
            <a:avLst/>
          </a:prstGeom>
        </p:spPr>
        <p:txBody>
          <a:bodyPr wrap="square">
            <a:spAutoFit/>
          </a:bodyPr>
          <a:lstStyle/>
          <a:p>
            <a:pPr algn="just"/>
            <a:r>
              <a:rPr lang="el-GR" sz="1600" dirty="0"/>
              <a:t>Η μετάβαση από τη μαθητική επιχείρηση σε πραγματική </a:t>
            </a:r>
            <a:r>
              <a:rPr lang="el-GR" sz="1600" dirty="0" err="1"/>
              <a:t>start-up</a:t>
            </a:r>
            <a:r>
              <a:rPr lang="el-GR" sz="1600" dirty="0"/>
              <a:t> απαιτεί αυξημένη αρχική επένδυση και μεγαλύτερα λειτουργικά έξοδα, λόγω ανάπτυξης της εφαρμογής, τεχνολογικής υποδομής και εμπορικών συνεργασιών.</a:t>
            </a:r>
          </a:p>
        </p:txBody>
      </p:sp>
      <p:sp>
        <p:nvSpPr>
          <p:cNvPr id="22" name="Ορθογώνιο 21"/>
          <p:cNvSpPr/>
          <p:nvPr/>
        </p:nvSpPr>
        <p:spPr>
          <a:xfrm>
            <a:off x="5911705" y="9448826"/>
            <a:ext cx="3472425" cy="369332"/>
          </a:xfrm>
          <a:prstGeom prst="rect">
            <a:avLst/>
          </a:prstGeom>
        </p:spPr>
        <p:txBody>
          <a:bodyPr wrap="none">
            <a:spAutoFit/>
          </a:bodyPr>
          <a:lstStyle/>
          <a:p>
            <a:r>
              <a:rPr lang="el-GR" b="1" dirty="0"/>
              <a:t>21.500 + 8.000 = 29.500 ≈ 30.000 €</a:t>
            </a:r>
          </a:p>
        </p:txBody>
      </p:sp>
      <p:sp>
        <p:nvSpPr>
          <p:cNvPr id="24" name="Ορθογώνιο 23"/>
          <p:cNvSpPr/>
          <p:nvPr/>
        </p:nvSpPr>
        <p:spPr>
          <a:xfrm>
            <a:off x="497125" y="1484959"/>
            <a:ext cx="7850068" cy="2062103"/>
          </a:xfrm>
          <a:prstGeom prst="rect">
            <a:avLst/>
          </a:prstGeom>
        </p:spPr>
        <p:txBody>
          <a:bodyPr wrap="square">
            <a:spAutoFit/>
          </a:bodyPr>
          <a:lstStyle/>
          <a:p>
            <a:pPr algn="just"/>
            <a:r>
              <a:rPr lang="el-GR" sz="1600" dirty="0"/>
              <a:t>Παρότι η εταιρεία λειτουργεί ως εικονική στο πλαίσιο του διαγωνισμού, σχεδιάστηκε ένα υποθετικό πλάνο ανάπτυξης για τη μετατροπή της σε πραγματική </a:t>
            </a:r>
            <a:r>
              <a:rPr lang="el-GR" sz="1600" dirty="0" err="1"/>
              <a:t>start-up</a:t>
            </a:r>
            <a:r>
              <a:rPr lang="el-GR" sz="1600" dirty="0"/>
              <a:t>.</a:t>
            </a:r>
            <a:br>
              <a:rPr lang="el-GR" sz="1600" dirty="0"/>
            </a:br>
            <a:r>
              <a:rPr lang="el-GR" sz="1600" dirty="0"/>
              <a:t>Η αρχική επένδυση εκτιμάται περίπου στις 21.500 €, ενώ απαιτούνται περίπου 8.000 € λειτουργικά έξοδα μέχρι την απόκτηση του πρώτου συνεργάτη. Τα ετήσια λειτουργικά έξοδα αυξάνονται σταδιακά με την ανάπτυξη της εταιρείας και την αύξηση των συνεργασιών και των χρηστών. Η εταιρεία εμφανίζει ανάπτυξη από το 2ο έτος και επιτυγχάνει κερδοφορία μετά τις πρώτες συνεργασίες με </a:t>
            </a:r>
            <a:r>
              <a:rPr lang="el-GR" sz="1600" dirty="0" err="1"/>
              <a:t>supermarket</a:t>
            </a:r>
            <a:r>
              <a:rPr lang="el-GR" sz="1600" dirty="0"/>
              <a:t>, λαμβάνοντας υπόψη φορολογία και επανεπένδυση μέρους των κερδών</a:t>
            </a:r>
          </a:p>
        </p:txBody>
      </p:sp>
    </p:spTree>
    <p:extLst>
      <p:ext uri="{BB962C8B-B14F-4D97-AF65-F5344CB8AC3E}">
        <p14:creationId xmlns:p14="http://schemas.microsoft.com/office/powerpoint/2010/main" val="1335103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14CC4-DBE2-97FC-12D0-FE086FF08BF2}"/>
            </a:ext>
          </a:extLst>
        </p:cNvPr>
        <p:cNvGrpSpPr/>
        <p:nvPr/>
      </p:nvGrpSpPr>
      <p:grpSpPr>
        <a:xfrm>
          <a:off x="0" y="0"/>
          <a:ext cx="0" cy="0"/>
          <a:chOff x="0" y="0"/>
          <a:chExt cx="0" cy="0"/>
        </a:xfrm>
      </p:grpSpPr>
      <p:grpSp>
        <p:nvGrpSpPr>
          <p:cNvPr id="27" name="Group 2">
            <a:extLst>
              <a:ext uri="{FF2B5EF4-FFF2-40B4-BE49-F238E27FC236}">
                <a16:creationId xmlns:a16="http://schemas.microsoft.com/office/drawing/2014/main" id="{E055DB34-0C9C-4E05-F53C-F35D02EB5890}"/>
              </a:ext>
            </a:extLst>
          </p:cNvPr>
          <p:cNvGrpSpPr/>
          <p:nvPr/>
        </p:nvGrpSpPr>
        <p:grpSpPr>
          <a:xfrm>
            <a:off x="0" y="-787930"/>
            <a:ext cx="18445310" cy="1643498"/>
            <a:chOff x="-277453" y="-47625"/>
            <a:chExt cx="4858024" cy="938685"/>
          </a:xfrm>
        </p:grpSpPr>
        <p:sp>
          <p:nvSpPr>
            <p:cNvPr id="28" name="Freeform 3">
              <a:extLst>
                <a:ext uri="{FF2B5EF4-FFF2-40B4-BE49-F238E27FC236}">
                  <a16:creationId xmlns:a16="http://schemas.microsoft.com/office/drawing/2014/main" id="{693DB9C6-1F0D-3472-7B06-8C39CF359E51}"/>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29" name="TextBox 4">
              <a:extLst>
                <a:ext uri="{FF2B5EF4-FFF2-40B4-BE49-F238E27FC236}">
                  <a16:creationId xmlns:a16="http://schemas.microsoft.com/office/drawing/2014/main" id="{E0C27CEB-810E-64D1-1B98-810B36F428AD}"/>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30" name="Group 2">
            <a:extLst>
              <a:ext uri="{FF2B5EF4-FFF2-40B4-BE49-F238E27FC236}">
                <a16:creationId xmlns:a16="http://schemas.microsoft.com/office/drawing/2014/main" id="{2F9C9A6F-D720-DDC0-6017-B5B67854F000}"/>
              </a:ext>
            </a:extLst>
          </p:cNvPr>
          <p:cNvGrpSpPr/>
          <p:nvPr/>
        </p:nvGrpSpPr>
        <p:grpSpPr>
          <a:xfrm>
            <a:off x="61749" y="-697335"/>
            <a:ext cx="18321811" cy="1821702"/>
            <a:chOff x="-293826" y="-47625"/>
            <a:chExt cx="4858024" cy="947682"/>
          </a:xfrm>
        </p:grpSpPr>
        <p:sp>
          <p:nvSpPr>
            <p:cNvPr id="31" name="Freeform 3">
              <a:extLst>
                <a:ext uri="{FF2B5EF4-FFF2-40B4-BE49-F238E27FC236}">
                  <a16:creationId xmlns:a16="http://schemas.microsoft.com/office/drawing/2014/main" id="{4E07E40E-CD27-DDBB-9990-A9EA02113519}"/>
                </a:ext>
              </a:extLst>
            </p:cNvPr>
            <p:cNvSpPr/>
            <p:nvPr/>
          </p:nvSpPr>
          <p:spPr>
            <a:xfrm>
              <a:off x="-293826" y="404116"/>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alpha val="55000"/>
              </a:srgbClr>
            </a:solidFill>
          </p:spPr>
          <p:txBody>
            <a:bodyPr/>
            <a:lstStyle/>
            <a:p>
              <a:endParaRPr lang="en-US" dirty="0"/>
            </a:p>
          </p:txBody>
        </p:sp>
        <p:sp>
          <p:nvSpPr>
            <p:cNvPr id="32" name="TextBox 4">
              <a:extLst>
                <a:ext uri="{FF2B5EF4-FFF2-40B4-BE49-F238E27FC236}">
                  <a16:creationId xmlns:a16="http://schemas.microsoft.com/office/drawing/2014/main" id="{F8777ED7-57EC-A3AE-FB91-C1E2D075F269}"/>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7" name="Group 7">
            <a:extLst>
              <a:ext uri="{FF2B5EF4-FFF2-40B4-BE49-F238E27FC236}">
                <a16:creationId xmlns:a16="http://schemas.microsoft.com/office/drawing/2014/main" id="{9A7B39A9-FA44-6A97-0E77-817CA0544BC3}"/>
              </a:ext>
            </a:extLst>
          </p:cNvPr>
          <p:cNvGrpSpPr/>
          <p:nvPr/>
        </p:nvGrpSpPr>
        <p:grpSpPr>
          <a:xfrm>
            <a:off x="15214518" y="-2787103"/>
            <a:ext cx="4581334" cy="4581334"/>
            <a:chOff x="0" y="0"/>
            <a:chExt cx="812800" cy="812800"/>
          </a:xfrm>
        </p:grpSpPr>
        <p:sp>
          <p:nvSpPr>
            <p:cNvPr id="8" name="Freeform 8">
              <a:extLst>
                <a:ext uri="{FF2B5EF4-FFF2-40B4-BE49-F238E27FC236}">
                  <a16:creationId xmlns:a16="http://schemas.microsoft.com/office/drawing/2014/main" id="{25E7C3B7-6867-5B86-2554-31AAC8B87C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9" name="TextBox 9">
              <a:extLst>
                <a:ext uri="{FF2B5EF4-FFF2-40B4-BE49-F238E27FC236}">
                  <a16:creationId xmlns:a16="http://schemas.microsoft.com/office/drawing/2014/main" id="{E3F7B970-123E-37B6-5F60-91A8C27595C0}"/>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8" name="AutoShape 18">
            <a:extLst>
              <a:ext uri="{FF2B5EF4-FFF2-40B4-BE49-F238E27FC236}">
                <a16:creationId xmlns:a16="http://schemas.microsoft.com/office/drawing/2014/main" id="{B2585772-3601-321D-1BAB-D86D83BB1E50}"/>
              </a:ext>
            </a:extLst>
          </p:cNvPr>
          <p:cNvSpPr/>
          <p:nvPr/>
        </p:nvSpPr>
        <p:spPr>
          <a:xfrm>
            <a:off x="9144000" y="647700"/>
            <a:ext cx="3207522" cy="0"/>
          </a:xfrm>
          <a:prstGeom prst="line">
            <a:avLst/>
          </a:prstGeom>
          <a:ln w="38100" cap="rnd">
            <a:solidFill>
              <a:srgbClr val="0E47A1"/>
            </a:solidFill>
            <a:prstDash val="solid"/>
            <a:headEnd type="none" w="sm" len="sm"/>
            <a:tailEnd type="none" w="sm" len="sm"/>
          </a:ln>
        </p:spPr>
        <p:txBody>
          <a:bodyPr/>
          <a:lstStyle/>
          <a:p>
            <a:endParaRPr lang="en-US"/>
          </a:p>
        </p:txBody>
      </p:sp>
      <p:grpSp>
        <p:nvGrpSpPr>
          <p:cNvPr id="19" name="Group 19">
            <a:extLst>
              <a:ext uri="{FF2B5EF4-FFF2-40B4-BE49-F238E27FC236}">
                <a16:creationId xmlns:a16="http://schemas.microsoft.com/office/drawing/2014/main" id="{CBBA228A-57E0-C2C6-D636-9E37C7B4D1E9}"/>
              </a:ext>
            </a:extLst>
          </p:cNvPr>
          <p:cNvGrpSpPr/>
          <p:nvPr/>
        </p:nvGrpSpPr>
        <p:grpSpPr>
          <a:xfrm>
            <a:off x="17259300" y="9062701"/>
            <a:ext cx="1419911" cy="1419911"/>
            <a:chOff x="0" y="0"/>
            <a:chExt cx="812800" cy="812800"/>
          </a:xfrm>
        </p:grpSpPr>
        <p:sp>
          <p:nvSpPr>
            <p:cNvPr id="20" name="Freeform 20">
              <a:extLst>
                <a:ext uri="{FF2B5EF4-FFF2-40B4-BE49-F238E27FC236}">
                  <a16:creationId xmlns:a16="http://schemas.microsoft.com/office/drawing/2014/main" id="{82581185-23E5-EBA1-8938-27154B794C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a:extLst>
                <a:ext uri="{FF2B5EF4-FFF2-40B4-BE49-F238E27FC236}">
                  <a16:creationId xmlns:a16="http://schemas.microsoft.com/office/drawing/2014/main" id="{90024DF9-9228-0DF7-3B54-B5AFA0E5DF4E}"/>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l-GR" sz="2799" dirty="0">
                  <a:solidFill>
                    <a:srgbClr val="191919"/>
                  </a:solidFill>
                  <a:latin typeface="Montserrat"/>
                  <a:ea typeface="Montserrat"/>
                  <a:cs typeface="Montserrat"/>
                  <a:sym typeface="Montserrat"/>
                </a:rPr>
                <a:t>09</a:t>
              </a:r>
              <a:endParaRPr lang="en-US" sz="2799" dirty="0">
                <a:solidFill>
                  <a:srgbClr val="191919"/>
                </a:solidFill>
                <a:latin typeface="Montserrat"/>
                <a:ea typeface="Montserrat"/>
                <a:cs typeface="Montserrat"/>
                <a:sym typeface="Montserrat"/>
              </a:endParaRPr>
            </a:p>
          </p:txBody>
        </p:sp>
      </p:grpSp>
      <p:sp>
        <p:nvSpPr>
          <p:cNvPr id="4" name="TextBox 3">
            <a:extLst>
              <a:ext uri="{FF2B5EF4-FFF2-40B4-BE49-F238E27FC236}">
                <a16:creationId xmlns:a16="http://schemas.microsoft.com/office/drawing/2014/main" id="{1802F171-0D06-B55C-6FA5-FCF8BC7485F1}"/>
              </a:ext>
            </a:extLst>
          </p:cNvPr>
          <p:cNvSpPr txBox="1"/>
          <p:nvPr/>
        </p:nvSpPr>
        <p:spPr>
          <a:xfrm>
            <a:off x="384718" y="257327"/>
            <a:ext cx="15388681" cy="523220"/>
          </a:xfrm>
          <a:prstGeom prst="rect">
            <a:avLst/>
          </a:prstGeom>
          <a:noFill/>
        </p:spPr>
        <p:txBody>
          <a:bodyPr wrap="square">
            <a:spAutoFit/>
          </a:bodyPr>
          <a:lstStyle/>
          <a:p>
            <a:pPr algn="just">
              <a:spcAft>
                <a:spcPts val="800"/>
              </a:spcAft>
              <a:buNone/>
            </a:pPr>
            <a:r>
              <a:rPr lang="el-GR" sz="2800" b="1" dirty="0">
                <a:solidFill>
                  <a:schemeClr val="bg1"/>
                </a:solidFill>
              </a:rPr>
              <a:t>11</a:t>
            </a:r>
            <a:r>
              <a:rPr lang="en-US" sz="2800" b="1" dirty="0">
                <a:solidFill>
                  <a:schemeClr val="bg1"/>
                </a:solidFill>
              </a:rPr>
              <a:t>. </a:t>
            </a:r>
            <a:r>
              <a:rPr lang="el-GR" sz="2800" b="1" dirty="0">
                <a:solidFill>
                  <a:schemeClr val="bg1"/>
                </a:solidFill>
              </a:rPr>
              <a:t>ΕΠΙΧΕΙΡΗΜΑΤΙΚΗ ΑΠΟΔΟΣΗ &amp; ΚΕΡΔΟΦΟΡΙΑ ΠΡΑΓΜΑΤΙΚΗΣ </a:t>
            </a:r>
            <a:r>
              <a:rPr lang="en-US" sz="2800" b="1" dirty="0">
                <a:solidFill>
                  <a:schemeClr val="bg1"/>
                </a:solidFill>
              </a:rPr>
              <a:t>START UP </a:t>
            </a:r>
            <a:r>
              <a:rPr lang="el-GR" sz="2800" b="1" dirty="0">
                <a:solidFill>
                  <a:schemeClr val="bg1"/>
                </a:solidFill>
              </a:rPr>
              <a:t>ΕΤΑΙΡΕΙΑΣ </a:t>
            </a:r>
            <a:endParaRPr lang="en-US" sz="2800" b="1" dirty="0">
              <a:solidFill>
                <a:schemeClr val="bg1"/>
              </a:solidFill>
            </a:endParaRPr>
          </a:p>
        </p:txBody>
      </p:sp>
      <p:grpSp>
        <p:nvGrpSpPr>
          <p:cNvPr id="13" name="Group 13">
            <a:extLst>
              <a:ext uri="{FF2B5EF4-FFF2-40B4-BE49-F238E27FC236}">
                <a16:creationId xmlns:a16="http://schemas.microsoft.com/office/drawing/2014/main" id="{6E9E678B-32E9-EF68-F5CE-C1DEA3E9A25C}"/>
              </a:ext>
            </a:extLst>
          </p:cNvPr>
          <p:cNvGrpSpPr/>
          <p:nvPr/>
        </p:nvGrpSpPr>
        <p:grpSpPr>
          <a:xfrm>
            <a:off x="17041115" y="8770261"/>
            <a:ext cx="928140" cy="928140"/>
            <a:chOff x="0" y="0"/>
            <a:chExt cx="812800" cy="812800"/>
          </a:xfrm>
        </p:grpSpPr>
        <p:sp>
          <p:nvSpPr>
            <p:cNvPr id="14" name="Freeform 14">
              <a:extLst>
                <a:ext uri="{FF2B5EF4-FFF2-40B4-BE49-F238E27FC236}">
                  <a16:creationId xmlns:a16="http://schemas.microsoft.com/office/drawing/2014/main" id="{AA08FE44-E4C0-1918-212F-4FCE3B1D85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5" name="TextBox 15">
              <a:extLst>
                <a:ext uri="{FF2B5EF4-FFF2-40B4-BE49-F238E27FC236}">
                  <a16:creationId xmlns:a16="http://schemas.microsoft.com/office/drawing/2014/main" id="{94345CEF-6D67-20F0-26D1-EE30B4A130C2}"/>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6" name="TextBox 15">
            <a:extLst>
              <a:ext uri="{FF2B5EF4-FFF2-40B4-BE49-F238E27FC236}">
                <a16:creationId xmlns:a16="http://schemas.microsoft.com/office/drawing/2014/main" id="{336CFA91-4054-9586-E49D-FB0AE01BCD6B}"/>
              </a:ext>
            </a:extLst>
          </p:cNvPr>
          <p:cNvSpPr txBox="1"/>
          <p:nvPr/>
        </p:nvSpPr>
        <p:spPr>
          <a:xfrm>
            <a:off x="514303" y="5721015"/>
            <a:ext cx="3732562" cy="338554"/>
          </a:xfrm>
          <a:prstGeom prst="rect">
            <a:avLst/>
          </a:prstGeom>
          <a:noFill/>
        </p:spPr>
        <p:txBody>
          <a:bodyPr wrap="square">
            <a:spAutoFit/>
          </a:bodyPr>
          <a:lstStyle/>
          <a:p>
            <a:pPr>
              <a:buNone/>
            </a:pPr>
            <a:r>
              <a:rPr lang="en-US" sz="1600" b="1" dirty="0">
                <a:solidFill>
                  <a:schemeClr val="tx2">
                    <a:lumMod val="75000"/>
                  </a:schemeClr>
                </a:solidFill>
              </a:rPr>
              <a:t>Break-even</a:t>
            </a:r>
          </a:p>
        </p:txBody>
      </p:sp>
      <p:sp>
        <p:nvSpPr>
          <p:cNvPr id="22" name="TextBox 21">
            <a:extLst>
              <a:ext uri="{FF2B5EF4-FFF2-40B4-BE49-F238E27FC236}">
                <a16:creationId xmlns:a16="http://schemas.microsoft.com/office/drawing/2014/main" id="{F85942DA-9EAD-F864-5807-FF8E2E20065F}"/>
              </a:ext>
            </a:extLst>
          </p:cNvPr>
          <p:cNvSpPr txBox="1"/>
          <p:nvPr/>
        </p:nvSpPr>
        <p:spPr>
          <a:xfrm>
            <a:off x="538948" y="3508779"/>
            <a:ext cx="2667000" cy="338554"/>
          </a:xfrm>
          <a:prstGeom prst="rect">
            <a:avLst/>
          </a:prstGeom>
          <a:noFill/>
        </p:spPr>
        <p:txBody>
          <a:bodyPr wrap="square">
            <a:spAutoFit/>
          </a:bodyPr>
          <a:lstStyle/>
          <a:p>
            <a:r>
              <a:rPr lang="el-GR" sz="1600" b="1" dirty="0">
                <a:solidFill>
                  <a:srgbClr val="002060"/>
                </a:solidFill>
              </a:rPr>
              <a:t>Οικονομικές προβλέψεις</a:t>
            </a:r>
            <a:endParaRPr lang="en-US" sz="1600" b="1" dirty="0">
              <a:solidFill>
                <a:srgbClr val="002060"/>
              </a:solidFill>
            </a:endParaRPr>
          </a:p>
        </p:txBody>
      </p:sp>
      <p:sp>
        <p:nvSpPr>
          <p:cNvPr id="11" name="TextBox 10">
            <a:extLst>
              <a:ext uri="{FF2B5EF4-FFF2-40B4-BE49-F238E27FC236}">
                <a16:creationId xmlns:a16="http://schemas.microsoft.com/office/drawing/2014/main" id="{18604475-7BDE-80FA-1F9F-AE35EC73F110}"/>
              </a:ext>
            </a:extLst>
          </p:cNvPr>
          <p:cNvSpPr txBox="1"/>
          <p:nvPr/>
        </p:nvSpPr>
        <p:spPr>
          <a:xfrm>
            <a:off x="11582400" y="6140677"/>
            <a:ext cx="5545728" cy="2554545"/>
          </a:xfrm>
          <a:prstGeom prst="rect">
            <a:avLst/>
          </a:prstGeom>
          <a:noFill/>
        </p:spPr>
        <p:txBody>
          <a:bodyPr wrap="square">
            <a:spAutoFit/>
          </a:bodyPr>
          <a:lstStyle/>
          <a:p>
            <a:pPr algn="just"/>
            <a:r>
              <a:rPr lang="el-GR" sz="1600" dirty="0"/>
              <a:t>Το συνολικό απαιτούμενο κεφάλαιο εκτιμάται περίπου στις 30.000 €. Η χρηματοδότηση μπορεί να προέλθει από συνδυασμό ιδίων κεφαλαίων των ιδρυτών, προκαταβολικής συνεργασίας με </a:t>
            </a:r>
            <a:r>
              <a:rPr lang="el-GR" sz="1600" dirty="0" err="1"/>
              <a:t>supermarket</a:t>
            </a:r>
            <a:r>
              <a:rPr lang="el-GR" sz="1600" dirty="0"/>
              <a:t>, ιδιωτικής δανειακής υποστήριξης και συμμετοχής σε προγράμματα και διαγωνισμούς καινοτομίας.</a:t>
            </a:r>
          </a:p>
          <a:p>
            <a:pPr algn="just"/>
            <a:r>
              <a:rPr lang="el-GR" sz="1600" dirty="0"/>
              <a:t>Στο αρχικό στάδιο δεν προβλέπεται διάθεση μετοχών σε επενδυτές, ενώ τα κέρδη παραμένουν στους ιδιοκτήτες της εταιρείας και </a:t>
            </a:r>
            <a:r>
              <a:rPr lang="el-GR" sz="1600" dirty="0" err="1"/>
              <a:t>επανεπενδύονται</a:t>
            </a:r>
            <a:r>
              <a:rPr lang="el-GR" sz="1600" dirty="0"/>
              <a:t> για την ανάπτυξη της εφαρμογής και την επέκταση των συνεργασιών.</a:t>
            </a:r>
          </a:p>
        </p:txBody>
      </p:sp>
      <p:sp>
        <p:nvSpPr>
          <p:cNvPr id="25" name="TextBox 24">
            <a:extLst>
              <a:ext uri="{FF2B5EF4-FFF2-40B4-BE49-F238E27FC236}">
                <a16:creationId xmlns:a16="http://schemas.microsoft.com/office/drawing/2014/main" id="{3DCE11C4-A424-ADA8-29A4-D841FD9B4D7B}"/>
              </a:ext>
            </a:extLst>
          </p:cNvPr>
          <p:cNvSpPr txBox="1"/>
          <p:nvPr/>
        </p:nvSpPr>
        <p:spPr>
          <a:xfrm>
            <a:off x="510645" y="5985635"/>
            <a:ext cx="6073047" cy="1815882"/>
          </a:xfrm>
          <a:prstGeom prst="rect">
            <a:avLst/>
          </a:prstGeom>
          <a:noFill/>
        </p:spPr>
        <p:txBody>
          <a:bodyPr wrap="square">
            <a:spAutoFit/>
          </a:bodyPr>
          <a:lstStyle/>
          <a:p>
            <a:pPr algn="just"/>
            <a:r>
              <a:rPr lang="el-GR" sz="1600" dirty="0"/>
              <a:t>Το σημείο ισορροπίας επιτυγχάνεται όταν τα συνολικά έσοδα καλύπτουν τα ετήσια λειτουργικά έξοδα της εταιρείας. Με βάση τις οικονομικές παραδοχές, χωρίς συνεργασίες απαιτούνται περίπου 10.000 χρήστες ετησίως, ενώ με Συνεργασία</a:t>
            </a:r>
            <a:r>
              <a:rPr lang="en-US" sz="1600" dirty="0"/>
              <a:t> </a:t>
            </a:r>
            <a:r>
              <a:rPr lang="el-GR" sz="1600" dirty="0"/>
              <a:t>με </a:t>
            </a:r>
            <a:r>
              <a:rPr lang="el-GR" sz="1600" dirty="0" err="1"/>
              <a:t>supermarket</a:t>
            </a:r>
            <a:r>
              <a:rPr lang="el-GR" sz="1600" dirty="0"/>
              <a:t> ο απαιτούμενος αριθμός χρηστών μειώνεται</a:t>
            </a:r>
            <a:r>
              <a:rPr lang="en-US" sz="1600" dirty="0"/>
              <a:t> </a:t>
            </a:r>
            <a:r>
              <a:rPr lang="el-GR" sz="1600" dirty="0"/>
              <a:t>σημαντικά.</a:t>
            </a:r>
            <a:r>
              <a:rPr lang="en-US" sz="1600" dirty="0"/>
              <a:t> </a:t>
            </a:r>
            <a:r>
              <a:rPr lang="el-GR" sz="1600" dirty="0"/>
              <a:t>Η ύπαρξη εμπορικών συνεργασιών καθιστά την επιχείρηση βιώσιμη από νωρίς και μειώνει τον οικονομικό κίνδυνο.</a:t>
            </a:r>
            <a:endParaRPr lang="en-US" sz="1600" dirty="0"/>
          </a:p>
        </p:txBody>
      </p:sp>
      <p:graphicFrame>
        <p:nvGraphicFramePr>
          <p:cNvPr id="2" name="Πίνακας 1"/>
          <p:cNvGraphicFramePr>
            <a:graphicFrameLocks noGrp="1"/>
          </p:cNvGraphicFramePr>
          <p:nvPr>
            <p:extLst>
              <p:ext uri="{D42A27DB-BD31-4B8C-83A1-F6EECF244321}">
                <p14:modId xmlns:p14="http://schemas.microsoft.com/office/powerpoint/2010/main" val="1507051270"/>
              </p:ext>
            </p:extLst>
          </p:nvPr>
        </p:nvGraphicFramePr>
        <p:xfrm>
          <a:off x="572574" y="3834455"/>
          <a:ext cx="16191426" cy="1886560"/>
        </p:xfrm>
        <a:graphic>
          <a:graphicData uri="http://schemas.openxmlformats.org/drawingml/2006/table">
            <a:tbl>
              <a:tblPr firstRow="1" firstCol="1">
                <a:tableStyleId>{5C22544A-7EE6-4342-B048-85BDC9FD1C3A}</a:tableStyleId>
              </a:tblPr>
              <a:tblGrid>
                <a:gridCol w="951426">
                  <a:extLst>
                    <a:ext uri="{9D8B030D-6E8A-4147-A177-3AD203B41FA5}">
                      <a16:colId xmlns:a16="http://schemas.microsoft.com/office/drawing/2014/main" val="1992886225"/>
                    </a:ext>
                  </a:extLst>
                </a:gridCol>
                <a:gridCol w="1676400">
                  <a:extLst>
                    <a:ext uri="{9D8B030D-6E8A-4147-A177-3AD203B41FA5}">
                      <a16:colId xmlns:a16="http://schemas.microsoft.com/office/drawing/2014/main" val="2469676126"/>
                    </a:ext>
                  </a:extLst>
                </a:gridCol>
                <a:gridCol w="1143000">
                  <a:extLst>
                    <a:ext uri="{9D8B030D-6E8A-4147-A177-3AD203B41FA5}">
                      <a16:colId xmlns:a16="http://schemas.microsoft.com/office/drawing/2014/main" val="2324418452"/>
                    </a:ext>
                  </a:extLst>
                </a:gridCol>
                <a:gridCol w="1371600">
                  <a:extLst>
                    <a:ext uri="{9D8B030D-6E8A-4147-A177-3AD203B41FA5}">
                      <a16:colId xmlns:a16="http://schemas.microsoft.com/office/drawing/2014/main" val="2010967314"/>
                    </a:ext>
                  </a:extLst>
                </a:gridCol>
                <a:gridCol w="1371600">
                  <a:extLst>
                    <a:ext uri="{9D8B030D-6E8A-4147-A177-3AD203B41FA5}">
                      <a16:colId xmlns:a16="http://schemas.microsoft.com/office/drawing/2014/main" val="913644361"/>
                    </a:ext>
                  </a:extLst>
                </a:gridCol>
                <a:gridCol w="1447800">
                  <a:extLst>
                    <a:ext uri="{9D8B030D-6E8A-4147-A177-3AD203B41FA5}">
                      <a16:colId xmlns:a16="http://schemas.microsoft.com/office/drawing/2014/main" val="2408528913"/>
                    </a:ext>
                  </a:extLst>
                </a:gridCol>
                <a:gridCol w="1295400">
                  <a:extLst>
                    <a:ext uri="{9D8B030D-6E8A-4147-A177-3AD203B41FA5}">
                      <a16:colId xmlns:a16="http://schemas.microsoft.com/office/drawing/2014/main" val="3772330782"/>
                    </a:ext>
                  </a:extLst>
                </a:gridCol>
                <a:gridCol w="1371600">
                  <a:extLst>
                    <a:ext uri="{9D8B030D-6E8A-4147-A177-3AD203B41FA5}">
                      <a16:colId xmlns:a16="http://schemas.microsoft.com/office/drawing/2014/main" val="1523260356"/>
                    </a:ext>
                  </a:extLst>
                </a:gridCol>
                <a:gridCol w="1371600">
                  <a:extLst>
                    <a:ext uri="{9D8B030D-6E8A-4147-A177-3AD203B41FA5}">
                      <a16:colId xmlns:a16="http://schemas.microsoft.com/office/drawing/2014/main" val="1871747383"/>
                    </a:ext>
                  </a:extLst>
                </a:gridCol>
                <a:gridCol w="1295400">
                  <a:extLst>
                    <a:ext uri="{9D8B030D-6E8A-4147-A177-3AD203B41FA5}">
                      <a16:colId xmlns:a16="http://schemas.microsoft.com/office/drawing/2014/main" val="4235660913"/>
                    </a:ext>
                  </a:extLst>
                </a:gridCol>
                <a:gridCol w="1524000">
                  <a:extLst>
                    <a:ext uri="{9D8B030D-6E8A-4147-A177-3AD203B41FA5}">
                      <a16:colId xmlns:a16="http://schemas.microsoft.com/office/drawing/2014/main" val="287934528"/>
                    </a:ext>
                  </a:extLst>
                </a:gridCol>
                <a:gridCol w="1371600">
                  <a:extLst>
                    <a:ext uri="{9D8B030D-6E8A-4147-A177-3AD203B41FA5}">
                      <a16:colId xmlns:a16="http://schemas.microsoft.com/office/drawing/2014/main" val="592554404"/>
                    </a:ext>
                  </a:extLst>
                </a:gridCol>
              </a:tblGrid>
              <a:tr h="545567">
                <a:tc>
                  <a:txBody>
                    <a:bodyPr/>
                    <a:lstStyle/>
                    <a:p>
                      <a:r>
                        <a:rPr lang="el-GR" sz="1600"/>
                        <a:t>Έτος</a:t>
                      </a:r>
                    </a:p>
                  </a:txBody>
                  <a:tcPr marL="82290" marR="82290" marT="41145" marB="41145" anchor="ctr"/>
                </a:tc>
                <a:tc>
                  <a:txBody>
                    <a:bodyPr/>
                    <a:lstStyle/>
                    <a:p>
                      <a:r>
                        <a:rPr lang="en-US" sz="1600" dirty="0"/>
                        <a:t>Supermarkets</a:t>
                      </a:r>
                    </a:p>
                  </a:txBody>
                  <a:tcPr marL="82290" marR="82290" marT="41145" marB="41145" anchor="ctr"/>
                </a:tc>
                <a:tc>
                  <a:txBody>
                    <a:bodyPr/>
                    <a:lstStyle/>
                    <a:p>
                      <a:r>
                        <a:rPr lang="el-GR" sz="1600"/>
                        <a:t>Χρήστες</a:t>
                      </a:r>
                    </a:p>
                  </a:txBody>
                  <a:tcPr marL="82290" marR="82290" marT="41145" marB="41145" anchor="ctr"/>
                </a:tc>
                <a:tc>
                  <a:txBody>
                    <a:bodyPr/>
                    <a:lstStyle/>
                    <a:p>
                      <a:r>
                        <a:rPr lang="el-GR" sz="1600"/>
                        <a:t>Έσοδα συνεργασιών</a:t>
                      </a:r>
                    </a:p>
                  </a:txBody>
                  <a:tcPr marL="82290" marR="82290" marT="41145" marB="41145" anchor="ctr"/>
                </a:tc>
                <a:tc>
                  <a:txBody>
                    <a:bodyPr/>
                    <a:lstStyle/>
                    <a:p>
                      <a:r>
                        <a:rPr lang="el-GR" sz="1600"/>
                        <a:t>Έσοδα χρηστών</a:t>
                      </a:r>
                    </a:p>
                  </a:txBody>
                  <a:tcPr marL="82290" marR="82290" marT="41145" marB="41145" anchor="ctr"/>
                </a:tc>
                <a:tc>
                  <a:txBody>
                    <a:bodyPr/>
                    <a:lstStyle/>
                    <a:p>
                      <a:r>
                        <a:rPr lang="el-GR" sz="1600"/>
                        <a:t>Σύνολο εσόδων</a:t>
                      </a:r>
                    </a:p>
                  </a:txBody>
                  <a:tcPr marL="82290" marR="82290" marT="41145" marB="41145" anchor="ctr"/>
                </a:tc>
                <a:tc>
                  <a:txBody>
                    <a:bodyPr/>
                    <a:lstStyle/>
                    <a:p>
                      <a:r>
                        <a:rPr lang="el-GR" sz="1600"/>
                        <a:t>Λειτουργικά έξοδα</a:t>
                      </a:r>
                    </a:p>
                  </a:txBody>
                  <a:tcPr marL="82290" marR="82290" marT="41145" marB="41145" anchor="ctr"/>
                </a:tc>
                <a:tc>
                  <a:txBody>
                    <a:bodyPr/>
                    <a:lstStyle/>
                    <a:p>
                      <a:r>
                        <a:rPr lang="el-GR" sz="1600"/>
                        <a:t>Κέρδη προ φόρων</a:t>
                      </a:r>
                    </a:p>
                  </a:txBody>
                  <a:tcPr marL="82290" marR="82290" marT="41145" marB="41145" anchor="ctr"/>
                </a:tc>
                <a:tc>
                  <a:txBody>
                    <a:bodyPr/>
                    <a:lstStyle/>
                    <a:p>
                      <a:r>
                        <a:rPr lang="el-GR" sz="1600"/>
                        <a:t>Φόρος 22%</a:t>
                      </a:r>
                    </a:p>
                  </a:txBody>
                  <a:tcPr marL="82290" marR="82290" marT="41145" marB="41145" anchor="ctr"/>
                </a:tc>
                <a:tc>
                  <a:txBody>
                    <a:bodyPr/>
                    <a:lstStyle/>
                    <a:p>
                      <a:r>
                        <a:rPr lang="el-GR" sz="1600"/>
                        <a:t>Κέρδη μετά φόρων</a:t>
                      </a:r>
                    </a:p>
                  </a:txBody>
                  <a:tcPr marL="82290" marR="82290" marT="41145" marB="41145" anchor="ctr"/>
                </a:tc>
                <a:tc>
                  <a:txBody>
                    <a:bodyPr/>
                    <a:lstStyle/>
                    <a:p>
                      <a:r>
                        <a:rPr lang="el-GR" sz="1600"/>
                        <a:t>Επανεπένδυση</a:t>
                      </a:r>
                    </a:p>
                  </a:txBody>
                  <a:tcPr marL="82290" marR="82290" marT="41145" marB="41145" anchor="ctr"/>
                </a:tc>
                <a:tc>
                  <a:txBody>
                    <a:bodyPr/>
                    <a:lstStyle/>
                    <a:p>
                      <a:r>
                        <a:rPr lang="el-GR" sz="1600"/>
                        <a:t>Διανεμόμενα</a:t>
                      </a:r>
                    </a:p>
                  </a:txBody>
                  <a:tcPr marL="82290" marR="82290" marT="41145" marB="41145" anchor="ctr"/>
                </a:tc>
                <a:extLst>
                  <a:ext uri="{0D108BD9-81ED-4DB2-BD59-A6C34878D82A}">
                    <a16:rowId xmlns:a16="http://schemas.microsoft.com/office/drawing/2014/main" val="2166943077"/>
                  </a:ext>
                </a:extLst>
              </a:tr>
              <a:tr h="312167">
                <a:tc>
                  <a:txBody>
                    <a:bodyPr/>
                    <a:lstStyle/>
                    <a:p>
                      <a:r>
                        <a:rPr lang="el-GR" sz="1600"/>
                        <a:t>1ο</a:t>
                      </a:r>
                    </a:p>
                  </a:txBody>
                  <a:tcPr marL="82290" marR="82290" marT="41145" marB="41145" anchor="ctr"/>
                </a:tc>
                <a:tc>
                  <a:txBody>
                    <a:bodyPr/>
                    <a:lstStyle/>
                    <a:p>
                      <a:r>
                        <a:rPr lang="el-GR" sz="1600"/>
                        <a:t>1 μικρό</a:t>
                      </a:r>
                    </a:p>
                  </a:txBody>
                  <a:tcPr marL="82290" marR="82290" marT="41145" marB="41145" anchor="ctr"/>
                </a:tc>
                <a:tc>
                  <a:txBody>
                    <a:bodyPr/>
                    <a:lstStyle/>
                    <a:p>
                      <a:r>
                        <a:rPr lang="el-GR" sz="1600"/>
                        <a:t>10.000</a:t>
                      </a:r>
                    </a:p>
                  </a:txBody>
                  <a:tcPr marL="82290" marR="82290" marT="41145" marB="41145" anchor="ctr"/>
                </a:tc>
                <a:tc>
                  <a:txBody>
                    <a:bodyPr/>
                    <a:lstStyle/>
                    <a:p>
                      <a:r>
                        <a:rPr lang="el-GR" sz="1600"/>
                        <a:t>5.000 €</a:t>
                      </a:r>
                    </a:p>
                  </a:txBody>
                  <a:tcPr marL="82290" marR="82290" marT="41145" marB="41145" anchor="ctr"/>
                </a:tc>
                <a:tc>
                  <a:txBody>
                    <a:bodyPr/>
                    <a:lstStyle/>
                    <a:p>
                      <a:r>
                        <a:rPr lang="el-GR" sz="1600"/>
                        <a:t>0 €</a:t>
                      </a:r>
                    </a:p>
                  </a:txBody>
                  <a:tcPr marL="82290" marR="82290" marT="41145" marB="41145" anchor="ctr"/>
                </a:tc>
                <a:tc>
                  <a:txBody>
                    <a:bodyPr/>
                    <a:lstStyle/>
                    <a:p>
                      <a:r>
                        <a:rPr lang="el-GR" sz="1600"/>
                        <a:t>5.000 €</a:t>
                      </a:r>
                    </a:p>
                  </a:txBody>
                  <a:tcPr marL="82290" marR="82290" marT="41145" marB="41145" anchor="ctr"/>
                </a:tc>
                <a:tc>
                  <a:txBody>
                    <a:bodyPr/>
                    <a:lstStyle/>
                    <a:p>
                      <a:r>
                        <a:rPr lang="el-GR" sz="1600"/>
                        <a:t>20.000 €</a:t>
                      </a:r>
                    </a:p>
                  </a:txBody>
                  <a:tcPr marL="82290" marR="82290" marT="41145" marB="41145" anchor="ctr"/>
                </a:tc>
                <a:tc>
                  <a:txBody>
                    <a:bodyPr/>
                    <a:lstStyle/>
                    <a:p>
                      <a:r>
                        <a:rPr lang="el-GR" sz="1600"/>
                        <a:t>-15.000 €</a:t>
                      </a:r>
                    </a:p>
                  </a:txBody>
                  <a:tcPr marL="82290" marR="82290" marT="41145" marB="41145" anchor="ctr"/>
                </a:tc>
                <a:tc>
                  <a:txBody>
                    <a:bodyPr/>
                    <a:lstStyle/>
                    <a:p>
                      <a:r>
                        <a:rPr lang="el-GR" sz="1600"/>
                        <a:t>0 €</a:t>
                      </a:r>
                    </a:p>
                  </a:txBody>
                  <a:tcPr marL="82290" marR="82290" marT="41145" marB="41145" anchor="ctr"/>
                </a:tc>
                <a:tc>
                  <a:txBody>
                    <a:bodyPr/>
                    <a:lstStyle/>
                    <a:p>
                      <a:r>
                        <a:rPr lang="el-GR" sz="1600"/>
                        <a:t>-15.000 €</a:t>
                      </a:r>
                    </a:p>
                  </a:txBody>
                  <a:tcPr marL="82290" marR="82290" marT="41145" marB="41145" anchor="ctr"/>
                </a:tc>
                <a:tc>
                  <a:txBody>
                    <a:bodyPr/>
                    <a:lstStyle/>
                    <a:p>
                      <a:r>
                        <a:rPr lang="el-GR" sz="1600"/>
                        <a:t>0 €</a:t>
                      </a:r>
                    </a:p>
                  </a:txBody>
                  <a:tcPr marL="82290" marR="82290" marT="41145" marB="41145" anchor="ctr"/>
                </a:tc>
                <a:tc>
                  <a:txBody>
                    <a:bodyPr/>
                    <a:lstStyle/>
                    <a:p>
                      <a:r>
                        <a:rPr lang="el-GR" sz="1600"/>
                        <a:t>0 €</a:t>
                      </a:r>
                    </a:p>
                  </a:txBody>
                  <a:tcPr marL="82290" marR="82290" marT="41145" marB="41145" anchor="ctr"/>
                </a:tc>
                <a:extLst>
                  <a:ext uri="{0D108BD9-81ED-4DB2-BD59-A6C34878D82A}">
                    <a16:rowId xmlns:a16="http://schemas.microsoft.com/office/drawing/2014/main" val="882006136"/>
                  </a:ext>
                </a:extLst>
              </a:tr>
              <a:tr h="312167">
                <a:tc>
                  <a:txBody>
                    <a:bodyPr/>
                    <a:lstStyle/>
                    <a:p>
                      <a:r>
                        <a:rPr lang="el-GR" sz="1600"/>
                        <a:t>2ο</a:t>
                      </a:r>
                    </a:p>
                  </a:txBody>
                  <a:tcPr marL="82290" marR="82290" marT="41145" marB="41145" anchor="ctr"/>
                </a:tc>
                <a:tc>
                  <a:txBody>
                    <a:bodyPr/>
                    <a:lstStyle/>
                    <a:p>
                      <a:r>
                        <a:rPr lang="el-GR" sz="1600"/>
                        <a:t>1 μεσαίο</a:t>
                      </a:r>
                    </a:p>
                  </a:txBody>
                  <a:tcPr marL="82290" marR="82290" marT="41145" marB="41145" anchor="ctr"/>
                </a:tc>
                <a:tc>
                  <a:txBody>
                    <a:bodyPr/>
                    <a:lstStyle/>
                    <a:p>
                      <a:r>
                        <a:rPr lang="el-GR" sz="1600"/>
                        <a:t>40.000</a:t>
                      </a:r>
                    </a:p>
                  </a:txBody>
                  <a:tcPr marL="82290" marR="82290" marT="41145" marB="41145" anchor="ctr"/>
                </a:tc>
                <a:tc>
                  <a:txBody>
                    <a:bodyPr/>
                    <a:lstStyle/>
                    <a:p>
                      <a:r>
                        <a:rPr lang="el-GR" sz="1600"/>
                        <a:t>10.000 €</a:t>
                      </a:r>
                    </a:p>
                  </a:txBody>
                  <a:tcPr marL="82290" marR="82290" marT="41145" marB="41145" anchor="ctr"/>
                </a:tc>
                <a:tc>
                  <a:txBody>
                    <a:bodyPr/>
                    <a:lstStyle/>
                    <a:p>
                      <a:r>
                        <a:rPr lang="el-GR" sz="1600"/>
                        <a:t>80.000 €</a:t>
                      </a:r>
                    </a:p>
                  </a:txBody>
                  <a:tcPr marL="82290" marR="82290" marT="41145" marB="41145" anchor="ctr"/>
                </a:tc>
                <a:tc>
                  <a:txBody>
                    <a:bodyPr/>
                    <a:lstStyle/>
                    <a:p>
                      <a:r>
                        <a:rPr lang="el-GR" sz="1600"/>
                        <a:t>90.000 €</a:t>
                      </a:r>
                    </a:p>
                  </a:txBody>
                  <a:tcPr marL="82290" marR="82290" marT="41145" marB="41145" anchor="ctr"/>
                </a:tc>
                <a:tc>
                  <a:txBody>
                    <a:bodyPr/>
                    <a:lstStyle/>
                    <a:p>
                      <a:r>
                        <a:rPr lang="el-GR" sz="1600"/>
                        <a:t>35.000 €</a:t>
                      </a:r>
                    </a:p>
                  </a:txBody>
                  <a:tcPr marL="82290" marR="82290" marT="41145" marB="41145" anchor="ctr"/>
                </a:tc>
                <a:tc>
                  <a:txBody>
                    <a:bodyPr/>
                    <a:lstStyle/>
                    <a:p>
                      <a:r>
                        <a:rPr lang="el-GR" sz="1600"/>
                        <a:t>55.000 €</a:t>
                      </a:r>
                    </a:p>
                  </a:txBody>
                  <a:tcPr marL="82290" marR="82290" marT="41145" marB="41145" anchor="ctr"/>
                </a:tc>
                <a:tc>
                  <a:txBody>
                    <a:bodyPr/>
                    <a:lstStyle/>
                    <a:p>
                      <a:r>
                        <a:rPr lang="el-GR" sz="1600"/>
                        <a:t>12.100 €</a:t>
                      </a:r>
                    </a:p>
                  </a:txBody>
                  <a:tcPr marL="82290" marR="82290" marT="41145" marB="41145" anchor="ctr"/>
                </a:tc>
                <a:tc>
                  <a:txBody>
                    <a:bodyPr/>
                    <a:lstStyle/>
                    <a:p>
                      <a:r>
                        <a:rPr lang="el-GR" sz="1600"/>
                        <a:t>42.900 €</a:t>
                      </a:r>
                    </a:p>
                  </a:txBody>
                  <a:tcPr marL="82290" marR="82290" marT="41145" marB="41145" anchor="ctr"/>
                </a:tc>
                <a:tc>
                  <a:txBody>
                    <a:bodyPr/>
                    <a:lstStyle/>
                    <a:p>
                      <a:r>
                        <a:rPr lang="el-GR" sz="1600"/>
                        <a:t>25.000 €</a:t>
                      </a:r>
                    </a:p>
                  </a:txBody>
                  <a:tcPr marL="82290" marR="82290" marT="41145" marB="41145" anchor="ctr"/>
                </a:tc>
                <a:tc>
                  <a:txBody>
                    <a:bodyPr/>
                    <a:lstStyle/>
                    <a:p>
                      <a:r>
                        <a:rPr lang="el-GR" sz="1600"/>
                        <a:t>17.900 €</a:t>
                      </a:r>
                    </a:p>
                  </a:txBody>
                  <a:tcPr marL="82290" marR="82290" marT="41145" marB="41145" anchor="ctr"/>
                </a:tc>
                <a:extLst>
                  <a:ext uri="{0D108BD9-81ED-4DB2-BD59-A6C34878D82A}">
                    <a16:rowId xmlns:a16="http://schemas.microsoft.com/office/drawing/2014/main" val="3984708282"/>
                  </a:ext>
                </a:extLst>
              </a:tr>
              <a:tr h="664330">
                <a:tc>
                  <a:txBody>
                    <a:bodyPr/>
                    <a:lstStyle/>
                    <a:p>
                      <a:r>
                        <a:rPr lang="el-GR" sz="1600"/>
                        <a:t>3ο</a:t>
                      </a:r>
                    </a:p>
                  </a:txBody>
                  <a:tcPr marL="82290" marR="82290" marT="41145" marB="41145" anchor="ctr"/>
                </a:tc>
                <a:tc>
                  <a:txBody>
                    <a:bodyPr/>
                    <a:lstStyle/>
                    <a:p>
                      <a:r>
                        <a:rPr lang="el-GR" sz="1600" dirty="0"/>
                        <a:t>μικρό + μεσαίο + μεγάλο</a:t>
                      </a:r>
                    </a:p>
                  </a:txBody>
                  <a:tcPr marL="82290" marR="82290" marT="41145" marB="41145" anchor="ctr"/>
                </a:tc>
                <a:tc>
                  <a:txBody>
                    <a:bodyPr/>
                    <a:lstStyle/>
                    <a:p>
                      <a:r>
                        <a:rPr lang="el-GR" sz="1600"/>
                        <a:t>120.000</a:t>
                      </a:r>
                    </a:p>
                  </a:txBody>
                  <a:tcPr marL="82290" marR="82290" marT="41145" marB="41145" anchor="ctr"/>
                </a:tc>
                <a:tc>
                  <a:txBody>
                    <a:bodyPr/>
                    <a:lstStyle/>
                    <a:p>
                      <a:r>
                        <a:rPr lang="el-GR" sz="1600"/>
                        <a:t>30.000 €</a:t>
                      </a:r>
                    </a:p>
                  </a:txBody>
                  <a:tcPr marL="82290" marR="82290" marT="41145" marB="41145" anchor="ctr"/>
                </a:tc>
                <a:tc>
                  <a:txBody>
                    <a:bodyPr/>
                    <a:lstStyle/>
                    <a:p>
                      <a:r>
                        <a:rPr lang="el-GR" sz="1600"/>
                        <a:t>240.000 €</a:t>
                      </a:r>
                    </a:p>
                  </a:txBody>
                  <a:tcPr marL="82290" marR="82290" marT="41145" marB="41145" anchor="ctr"/>
                </a:tc>
                <a:tc>
                  <a:txBody>
                    <a:bodyPr/>
                    <a:lstStyle/>
                    <a:p>
                      <a:r>
                        <a:rPr lang="el-GR" sz="1600" dirty="0"/>
                        <a:t>270.000 €</a:t>
                      </a:r>
                    </a:p>
                  </a:txBody>
                  <a:tcPr marL="82290" marR="82290" marT="41145" marB="41145" anchor="ctr"/>
                </a:tc>
                <a:tc>
                  <a:txBody>
                    <a:bodyPr/>
                    <a:lstStyle/>
                    <a:p>
                      <a:r>
                        <a:rPr lang="el-GR" sz="1600"/>
                        <a:t>80.000 €</a:t>
                      </a:r>
                    </a:p>
                  </a:txBody>
                  <a:tcPr marL="82290" marR="82290" marT="41145" marB="41145" anchor="ctr"/>
                </a:tc>
                <a:tc>
                  <a:txBody>
                    <a:bodyPr/>
                    <a:lstStyle/>
                    <a:p>
                      <a:r>
                        <a:rPr lang="el-GR" sz="1600"/>
                        <a:t>190.000 €</a:t>
                      </a:r>
                    </a:p>
                  </a:txBody>
                  <a:tcPr marL="82290" marR="82290" marT="41145" marB="41145" anchor="ctr"/>
                </a:tc>
                <a:tc>
                  <a:txBody>
                    <a:bodyPr/>
                    <a:lstStyle/>
                    <a:p>
                      <a:r>
                        <a:rPr lang="el-GR" sz="1600"/>
                        <a:t>41.800 €</a:t>
                      </a:r>
                    </a:p>
                  </a:txBody>
                  <a:tcPr marL="82290" marR="82290" marT="41145" marB="41145" anchor="ctr"/>
                </a:tc>
                <a:tc>
                  <a:txBody>
                    <a:bodyPr/>
                    <a:lstStyle/>
                    <a:p>
                      <a:r>
                        <a:rPr lang="el-GR" sz="1600" dirty="0"/>
                        <a:t>148.200 €</a:t>
                      </a:r>
                    </a:p>
                  </a:txBody>
                  <a:tcPr marL="82290" marR="82290" marT="41145" marB="41145" anchor="ctr"/>
                </a:tc>
                <a:tc>
                  <a:txBody>
                    <a:bodyPr/>
                    <a:lstStyle/>
                    <a:p>
                      <a:r>
                        <a:rPr lang="el-GR" sz="1600" dirty="0"/>
                        <a:t>90.000 €</a:t>
                      </a:r>
                    </a:p>
                  </a:txBody>
                  <a:tcPr marL="82290" marR="82290" marT="41145" marB="41145" anchor="ctr"/>
                </a:tc>
                <a:tc>
                  <a:txBody>
                    <a:bodyPr/>
                    <a:lstStyle/>
                    <a:p>
                      <a:r>
                        <a:rPr lang="el-GR" sz="1600" dirty="0"/>
                        <a:t>58.200 €</a:t>
                      </a:r>
                    </a:p>
                  </a:txBody>
                  <a:tcPr marL="82290" marR="82290" marT="41145" marB="41145" anchor="ctr"/>
                </a:tc>
                <a:extLst>
                  <a:ext uri="{0D108BD9-81ED-4DB2-BD59-A6C34878D82A}">
                    <a16:rowId xmlns:a16="http://schemas.microsoft.com/office/drawing/2014/main" val="3163505685"/>
                  </a:ext>
                </a:extLst>
              </a:tr>
            </a:tbl>
          </a:graphicData>
        </a:graphic>
      </p:graphicFrame>
      <p:sp>
        <p:nvSpPr>
          <p:cNvPr id="3" name="Ορθογώνιο 2"/>
          <p:cNvSpPr/>
          <p:nvPr/>
        </p:nvSpPr>
        <p:spPr>
          <a:xfrm>
            <a:off x="572574" y="1274389"/>
            <a:ext cx="16165288" cy="2308324"/>
          </a:xfrm>
          <a:prstGeom prst="rect">
            <a:avLst/>
          </a:prstGeom>
        </p:spPr>
        <p:txBody>
          <a:bodyPr wrap="square">
            <a:spAutoFit/>
          </a:bodyPr>
          <a:lstStyle/>
          <a:p>
            <a:pPr algn="just"/>
            <a:r>
              <a:rPr lang="el-GR" sz="1600" dirty="0"/>
              <a:t>Οι οικονομικές προβλέψεις βασίζονται σε σταδιακή ανάπτυξη της εφαρμογής BUY AI κατά τα πρώτα τρία έτη λειτουργίας. Κατά το πρώτο έτος η εφαρμογή λειτουργεί σε πιλοτική φάση, με συνεργασία με ένα μικρό </a:t>
            </a:r>
            <a:r>
              <a:rPr lang="el-GR" sz="1600" dirty="0" err="1"/>
              <a:t>supermarket</a:t>
            </a:r>
            <a:r>
              <a:rPr lang="el-GR" sz="1600" dirty="0"/>
              <a:t>, με στόχο τη δοκιμή της εφαρμογής σε πραγματικό περιβάλλον και την απόκτηση των πρώτων χρηστών. Το δεύτερο έτος προβλέπεται συνεργασία με μεγαλύτερο συνεργάτη, γεγονός που οδηγεί σε σημαντική αύξηση της βάσης χρηστών και των εσόδων. Το τρίτο έτος η εφαρμογή επεκτείνεται σε περισσότερες συνεργασίες, με συμμετοχή μικρών, μεσαίων και μεγαλύτερων </a:t>
            </a:r>
            <a:r>
              <a:rPr lang="el-GR" sz="1600" dirty="0" err="1"/>
              <a:t>supermarket</a:t>
            </a:r>
            <a:r>
              <a:rPr lang="el-GR" sz="1600" dirty="0"/>
              <a:t>, αυξάνοντας σημαντικά τη διείσδυση στην αγορά. Τα έσοδα προέρχονται από δύο βασικές πηγές: (α) συνεργασίες με </a:t>
            </a:r>
            <a:r>
              <a:rPr lang="el-GR" sz="1600" dirty="0" err="1"/>
              <a:t>supermarket</a:t>
            </a:r>
            <a:r>
              <a:rPr lang="el-GR" sz="1600" dirty="0"/>
              <a:t> μέσω ετήσιας άδειας χρήσης και τεχνικής διασύνδεσης της εφαρμογής και (β) μικρή χρέωση χρήσης από τους καταναλωτές.</a:t>
            </a:r>
          </a:p>
          <a:p>
            <a:pPr algn="just"/>
            <a:r>
              <a:rPr lang="el-GR" sz="1600" dirty="0"/>
              <a:t>Το επιχειρηματικό μοντέλο είναι επεκτάσιμο (</a:t>
            </a:r>
            <a:r>
              <a:rPr lang="el-GR" sz="1600" dirty="0" err="1"/>
              <a:t>scalable</a:t>
            </a:r>
            <a:r>
              <a:rPr lang="el-GR" sz="1600" dirty="0"/>
              <a:t>), καθώς η ψηφιακή φύση της εφαρμογής επιτρέπει την αύξηση των χρηστών χωρίς αντίστοιχη αύξηση λειτουργικού κόστους.</a:t>
            </a:r>
            <a:br>
              <a:rPr lang="el-GR" sz="1600" dirty="0"/>
            </a:br>
            <a:r>
              <a:rPr lang="el-GR" sz="1600" dirty="0"/>
              <a:t>Για τον λόγο αυτό, τα πρώτα χρόνια προβλέπεται επανεπένδυση σημαντικού ποσοστού των κερδών για τη βελτίωση της εφαρμογής, την ανάπτυξη νέων λειτουργιών και την επέκταση των συνεργασιών. Η συνεργασία με αλυσίδες </a:t>
            </a:r>
            <a:r>
              <a:rPr lang="el-GR" sz="1600" dirty="0" err="1"/>
              <a:t>supermarket</a:t>
            </a:r>
            <a:r>
              <a:rPr lang="el-GR" sz="1600" dirty="0"/>
              <a:t> δημιουργεί αμοιβαίο όφελος, καθώς η εφαρμογή αυξάνει την πιστότητα πελατών, διευκολύνει τις αγορές και ενισχύει τις πωλήσεις, γεγονός που καθιστά τη συνεργασία ελκυστική για τους εμπορικούς συνεργάτες.</a:t>
            </a:r>
          </a:p>
        </p:txBody>
      </p:sp>
      <p:graphicFrame>
        <p:nvGraphicFramePr>
          <p:cNvPr id="5" name="Πίνακας 4"/>
          <p:cNvGraphicFramePr>
            <a:graphicFrameLocks noGrp="1"/>
          </p:cNvGraphicFramePr>
          <p:nvPr/>
        </p:nvGraphicFramePr>
        <p:xfrm>
          <a:off x="572574" y="7877674"/>
          <a:ext cx="5148033" cy="2011680"/>
        </p:xfrm>
        <a:graphic>
          <a:graphicData uri="http://schemas.openxmlformats.org/drawingml/2006/table">
            <a:tbl>
              <a:tblPr firstRow="1" firstCol="1">
                <a:tableStyleId>{5C22544A-7EE6-4342-B048-85BDC9FD1C3A}</a:tableStyleId>
              </a:tblPr>
              <a:tblGrid>
                <a:gridCol w="2844463">
                  <a:extLst>
                    <a:ext uri="{9D8B030D-6E8A-4147-A177-3AD203B41FA5}">
                      <a16:colId xmlns:a16="http://schemas.microsoft.com/office/drawing/2014/main" val="2828287328"/>
                    </a:ext>
                  </a:extLst>
                </a:gridCol>
                <a:gridCol w="2303570">
                  <a:extLst>
                    <a:ext uri="{9D8B030D-6E8A-4147-A177-3AD203B41FA5}">
                      <a16:colId xmlns:a16="http://schemas.microsoft.com/office/drawing/2014/main" val="2796779214"/>
                    </a:ext>
                  </a:extLst>
                </a:gridCol>
              </a:tblGrid>
              <a:tr h="0">
                <a:tc>
                  <a:txBody>
                    <a:bodyPr/>
                    <a:lstStyle/>
                    <a:p>
                      <a:r>
                        <a:rPr lang="el-GR" sz="1600"/>
                        <a:t>Παράμετρος</a:t>
                      </a:r>
                    </a:p>
                  </a:txBody>
                  <a:tcPr anchor="ctr"/>
                </a:tc>
                <a:tc>
                  <a:txBody>
                    <a:bodyPr/>
                    <a:lstStyle/>
                    <a:p>
                      <a:r>
                        <a:rPr lang="el-GR" sz="1600"/>
                        <a:t>Τιμή</a:t>
                      </a:r>
                    </a:p>
                  </a:txBody>
                  <a:tcPr anchor="ctr"/>
                </a:tc>
                <a:extLst>
                  <a:ext uri="{0D108BD9-81ED-4DB2-BD59-A6C34878D82A}">
                    <a16:rowId xmlns:a16="http://schemas.microsoft.com/office/drawing/2014/main" val="837384806"/>
                  </a:ext>
                </a:extLst>
              </a:tr>
              <a:tr h="0">
                <a:tc>
                  <a:txBody>
                    <a:bodyPr/>
                    <a:lstStyle/>
                    <a:p>
                      <a:r>
                        <a:rPr lang="el-GR" sz="1600"/>
                        <a:t>Ετήσια λειτουργικά έξοδα</a:t>
                      </a:r>
                    </a:p>
                  </a:txBody>
                  <a:tcPr anchor="ctr"/>
                </a:tc>
                <a:tc>
                  <a:txBody>
                    <a:bodyPr/>
                    <a:lstStyle/>
                    <a:p>
                      <a:r>
                        <a:rPr lang="el-GR" sz="1600"/>
                        <a:t>20.000 €</a:t>
                      </a:r>
                    </a:p>
                  </a:txBody>
                  <a:tcPr anchor="ctr"/>
                </a:tc>
                <a:extLst>
                  <a:ext uri="{0D108BD9-81ED-4DB2-BD59-A6C34878D82A}">
                    <a16:rowId xmlns:a16="http://schemas.microsoft.com/office/drawing/2014/main" val="804432466"/>
                  </a:ext>
                </a:extLst>
              </a:tr>
              <a:tr h="0">
                <a:tc>
                  <a:txBody>
                    <a:bodyPr/>
                    <a:lstStyle/>
                    <a:p>
                      <a:r>
                        <a:rPr lang="el-GR" sz="1600"/>
                        <a:t>Μέσο έσοδο ανά χρήστη / έτος</a:t>
                      </a:r>
                    </a:p>
                  </a:txBody>
                  <a:tcPr anchor="ctr"/>
                </a:tc>
                <a:tc>
                  <a:txBody>
                    <a:bodyPr/>
                    <a:lstStyle/>
                    <a:p>
                      <a:r>
                        <a:rPr lang="el-GR" sz="1600" dirty="0"/>
                        <a:t>2 €</a:t>
                      </a:r>
                    </a:p>
                  </a:txBody>
                  <a:tcPr anchor="ctr"/>
                </a:tc>
                <a:extLst>
                  <a:ext uri="{0D108BD9-81ED-4DB2-BD59-A6C34878D82A}">
                    <a16:rowId xmlns:a16="http://schemas.microsoft.com/office/drawing/2014/main" val="2777100943"/>
                  </a:ext>
                </a:extLst>
              </a:tr>
              <a:tr h="0">
                <a:tc>
                  <a:txBody>
                    <a:bodyPr/>
                    <a:lstStyle/>
                    <a:p>
                      <a:r>
                        <a:rPr lang="el-GR" sz="1600"/>
                        <a:t>Έσοδο από 1 </a:t>
                      </a:r>
                      <a:r>
                        <a:rPr lang="en-US" sz="1600"/>
                        <a:t>supermarket</a:t>
                      </a:r>
                    </a:p>
                  </a:txBody>
                  <a:tcPr anchor="ctr"/>
                </a:tc>
                <a:tc>
                  <a:txBody>
                    <a:bodyPr/>
                    <a:lstStyle/>
                    <a:p>
                      <a:r>
                        <a:rPr lang="el-GR" sz="1600" dirty="0"/>
                        <a:t>5.000 €</a:t>
                      </a:r>
                    </a:p>
                  </a:txBody>
                  <a:tcPr anchor="ctr"/>
                </a:tc>
                <a:extLst>
                  <a:ext uri="{0D108BD9-81ED-4DB2-BD59-A6C34878D82A}">
                    <a16:rowId xmlns:a16="http://schemas.microsoft.com/office/drawing/2014/main" val="1813977450"/>
                  </a:ext>
                </a:extLst>
              </a:tr>
              <a:tr h="0">
                <a:tc>
                  <a:txBody>
                    <a:bodyPr/>
                    <a:lstStyle/>
                    <a:p>
                      <a:r>
                        <a:rPr lang="en-US" sz="1600" dirty="0"/>
                        <a:t>Break-even </a:t>
                      </a:r>
                      <a:r>
                        <a:rPr lang="el-GR" sz="1600" dirty="0"/>
                        <a:t>χωρίς συνεργασία</a:t>
                      </a:r>
                    </a:p>
                  </a:txBody>
                  <a:tcPr anchor="ctr"/>
                </a:tc>
                <a:tc>
                  <a:txBody>
                    <a:bodyPr/>
                    <a:lstStyle/>
                    <a:p>
                      <a:r>
                        <a:rPr lang="el-GR" sz="1600" dirty="0"/>
                        <a:t>~10.000 χρήστες</a:t>
                      </a:r>
                    </a:p>
                  </a:txBody>
                  <a:tcPr anchor="ctr"/>
                </a:tc>
                <a:extLst>
                  <a:ext uri="{0D108BD9-81ED-4DB2-BD59-A6C34878D82A}">
                    <a16:rowId xmlns:a16="http://schemas.microsoft.com/office/drawing/2014/main" val="2013866048"/>
                  </a:ext>
                </a:extLst>
              </a:tr>
              <a:tr h="0">
                <a:tc>
                  <a:txBody>
                    <a:bodyPr/>
                    <a:lstStyle/>
                    <a:p>
                      <a:r>
                        <a:rPr lang="en-US" sz="1600"/>
                        <a:t>Break-even </a:t>
                      </a:r>
                      <a:r>
                        <a:rPr lang="el-GR" sz="1600"/>
                        <a:t>με 1 </a:t>
                      </a:r>
                      <a:r>
                        <a:rPr lang="en-US" sz="1600"/>
                        <a:t>supermarket</a:t>
                      </a:r>
                    </a:p>
                  </a:txBody>
                  <a:tcPr anchor="ctr"/>
                </a:tc>
                <a:tc>
                  <a:txBody>
                    <a:bodyPr/>
                    <a:lstStyle/>
                    <a:p>
                      <a:r>
                        <a:rPr lang="el-GR" sz="1600" dirty="0"/>
                        <a:t>~7.500 χρήστες</a:t>
                      </a:r>
                    </a:p>
                  </a:txBody>
                  <a:tcPr anchor="ctr"/>
                </a:tc>
                <a:extLst>
                  <a:ext uri="{0D108BD9-81ED-4DB2-BD59-A6C34878D82A}">
                    <a16:rowId xmlns:a16="http://schemas.microsoft.com/office/drawing/2014/main" val="3289972478"/>
                  </a:ext>
                </a:extLst>
              </a:tr>
            </a:tbl>
          </a:graphicData>
        </a:graphic>
      </p:graphicFrame>
      <p:graphicFrame>
        <p:nvGraphicFramePr>
          <p:cNvPr id="6" name="Πίνακας 5"/>
          <p:cNvGraphicFramePr>
            <a:graphicFrameLocks noGrp="1"/>
          </p:cNvGraphicFramePr>
          <p:nvPr/>
        </p:nvGraphicFramePr>
        <p:xfrm>
          <a:off x="7304736" y="6230976"/>
          <a:ext cx="4140066" cy="2987040"/>
        </p:xfrm>
        <a:graphic>
          <a:graphicData uri="http://schemas.openxmlformats.org/drawingml/2006/table">
            <a:tbl>
              <a:tblPr firstRow="1" firstCol="1">
                <a:tableStyleId>{5C22544A-7EE6-4342-B048-85BDC9FD1C3A}</a:tableStyleId>
              </a:tblPr>
              <a:tblGrid>
                <a:gridCol w="2466120">
                  <a:extLst>
                    <a:ext uri="{9D8B030D-6E8A-4147-A177-3AD203B41FA5}">
                      <a16:colId xmlns:a16="http://schemas.microsoft.com/office/drawing/2014/main" val="3811508292"/>
                    </a:ext>
                  </a:extLst>
                </a:gridCol>
                <a:gridCol w="1673946">
                  <a:extLst>
                    <a:ext uri="{9D8B030D-6E8A-4147-A177-3AD203B41FA5}">
                      <a16:colId xmlns:a16="http://schemas.microsoft.com/office/drawing/2014/main" val="4204004128"/>
                    </a:ext>
                  </a:extLst>
                </a:gridCol>
              </a:tblGrid>
              <a:tr h="0">
                <a:tc>
                  <a:txBody>
                    <a:bodyPr/>
                    <a:lstStyle/>
                    <a:p>
                      <a:r>
                        <a:rPr lang="el-GR" sz="1600" dirty="0"/>
                        <a:t>Πηγή χρηματοδότησης</a:t>
                      </a:r>
                    </a:p>
                  </a:txBody>
                  <a:tcPr anchor="ctr"/>
                </a:tc>
                <a:tc>
                  <a:txBody>
                    <a:bodyPr/>
                    <a:lstStyle/>
                    <a:p>
                      <a:r>
                        <a:rPr lang="el-GR" sz="1600"/>
                        <a:t>Ποσό</a:t>
                      </a:r>
                    </a:p>
                  </a:txBody>
                  <a:tcPr anchor="ctr"/>
                </a:tc>
                <a:extLst>
                  <a:ext uri="{0D108BD9-81ED-4DB2-BD59-A6C34878D82A}">
                    <a16:rowId xmlns:a16="http://schemas.microsoft.com/office/drawing/2014/main" val="3604674323"/>
                  </a:ext>
                </a:extLst>
              </a:tr>
              <a:tr h="0">
                <a:tc>
                  <a:txBody>
                    <a:bodyPr/>
                    <a:lstStyle/>
                    <a:p>
                      <a:r>
                        <a:rPr lang="el-GR" sz="1600" dirty="0"/>
                        <a:t>Ίδια κεφάλαια ιδρυτών</a:t>
                      </a:r>
                    </a:p>
                  </a:txBody>
                  <a:tcPr anchor="ctr"/>
                </a:tc>
                <a:tc>
                  <a:txBody>
                    <a:bodyPr/>
                    <a:lstStyle/>
                    <a:p>
                      <a:r>
                        <a:rPr lang="el-GR" sz="1600"/>
                        <a:t>5.000 €</a:t>
                      </a:r>
                    </a:p>
                  </a:txBody>
                  <a:tcPr anchor="ctr"/>
                </a:tc>
                <a:extLst>
                  <a:ext uri="{0D108BD9-81ED-4DB2-BD59-A6C34878D82A}">
                    <a16:rowId xmlns:a16="http://schemas.microsoft.com/office/drawing/2014/main" val="2841324725"/>
                  </a:ext>
                </a:extLst>
              </a:tr>
              <a:tr h="0">
                <a:tc>
                  <a:txBody>
                    <a:bodyPr/>
                    <a:lstStyle/>
                    <a:p>
                      <a:r>
                        <a:rPr lang="el-GR" sz="1600" dirty="0"/>
                        <a:t>Προκαταβολική συνεργασία με </a:t>
                      </a:r>
                      <a:r>
                        <a:rPr lang="en-US" sz="1600" dirty="0"/>
                        <a:t>supermarket</a:t>
                      </a:r>
                    </a:p>
                  </a:txBody>
                  <a:tcPr anchor="ctr"/>
                </a:tc>
                <a:tc>
                  <a:txBody>
                    <a:bodyPr/>
                    <a:lstStyle/>
                    <a:p>
                      <a:r>
                        <a:rPr lang="el-GR" sz="1600" dirty="0"/>
                        <a:t>10.000 €</a:t>
                      </a:r>
                    </a:p>
                  </a:txBody>
                  <a:tcPr anchor="ctr"/>
                </a:tc>
                <a:extLst>
                  <a:ext uri="{0D108BD9-81ED-4DB2-BD59-A6C34878D82A}">
                    <a16:rowId xmlns:a16="http://schemas.microsoft.com/office/drawing/2014/main" val="1383052669"/>
                  </a:ext>
                </a:extLst>
              </a:tr>
              <a:tr h="0">
                <a:tc>
                  <a:txBody>
                    <a:bodyPr/>
                    <a:lstStyle/>
                    <a:p>
                      <a:r>
                        <a:rPr lang="el-GR" sz="1600" dirty="0"/>
                        <a:t>Ιδιωτική δανειακή υποστήριξη</a:t>
                      </a:r>
                    </a:p>
                  </a:txBody>
                  <a:tcPr anchor="ctr"/>
                </a:tc>
                <a:tc>
                  <a:txBody>
                    <a:bodyPr/>
                    <a:lstStyle/>
                    <a:p>
                      <a:r>
                        <a:rPr lang="el-GR" sz="1600" dirty="0"/>
                        <a:t>10.000 €</a:t>
                      </a:r>
                    </a:p>
                  </a:txBody>
                  <a:tcPr anchor="ctr"/>
                </a:tc>
                <a:extLst>
                  <a:ext uri="{0D108BD9-81ED-4DB2-BD59-A6C34878D82A}">
                    <a16:rowId xmlns:a16="http://schemas.microsoft.com/office/drawing/2014/main" val="1134747195"/>
                  </a:ext>
                </a:extLst>
              </a:tr>
              <a:tr h="0">
                <a:tc>
                  <a:txBody>
                    <a:bodyPr/>
                    <a:lstStyle/>
                    <a:p>
                      <a:r>
                        <a:rPr lang="el-GR" sz="1600"/>
                        <a:t>Πρόγραμμα / διαγωνισμός / χορηγία</a:t>
                      </a:r>
                    </a:p>
                  </a:txBody>
                  <a:tcPr anchor="ctr"/>
                </a:tc>
                <a:tc>
                  <a:txBody>
                    <a:bodyPr/>
                    <a:lstStyle/>
                    <a:p>
                      <a:r>
                        <a:rPr lang="el-GR" sz="1600" dirty="0"/>
                        <a:t>5.000 €</a:t>
                      </a:r>
                    </a:p>
                  </a:txBody>
                  <a:tcPr anchor="ctr"/>
                </a:tc>
                <a:extLst>
                  <a:ext uri="{0D108BD9-81ED-4DB2-BD59-A6C34878D82A}">
                    <a16:rowId xmlns:a16="http://schemas.microsoft.com/office/drawing/2014/main" val="2030583564"/>
                  </a:ext>
                </a:extLst>
              </a:tr>
              <a:tr h="0">
                <a:tc>
                  <a:txBody>
                    <a:bodyPr/>
                    <a:lstStyle/>
                    <a:p>
                      <a:r>
                        <a:rPr lang="el-GR" sz="1600" dirty="0"/>
                        <a:t>Σύνολο χρηματοδότησης</a:t>
                      </a:r>
                    </a:p>
                  </a:txBody>
                  <a:tcPr anchor="ctr"/>
                </a:tc>
                <a:tc>
                  <a:txBody>
                    <a:bodyPr/>
                    <a:lstStyle/>
                    <a:p>
                      <a:r>
                        <a:rPr lang="el-GR" sz="1600" dirty="0"/>
                        <a:t>30.000 €</a:t>
                      </a:r>
                    </a:p>
                  </a:txBody>
                  <a:tcPr anchor="ctr"/>
                </a:tc>
                <a:extLst>
                  <a:ext uri="{0D108BD9-81ED-4DB2-BD59-A6C34878D82A}">
                    <a16:rowId xmlns:a16="http://schemas.microsoft.com/office/drawing/2014/main" val="2937552510"/>
                  </a:ext>
                </a:extLst>
              </a:tr>
            </a:tbl>
          </a:graphicData>
        </a:graphic>
      </p:graphicFrame>
      <p:sp>
        <p:nvSpPr>
          <p:cNvPr id="33" name="TextBox 32">
            <a:extLst>
              <a:ext uri="{FF2B5EF4-FFF2-40B4-BE49-F238E27FC236}">
                <a16:creationId xmlns:a16="http://schemas.microsoft.com/office/drawing/2014/main" id="{C37DCDDF-A849-5FCF-6383-685C0A89EA8A}"/>
              </a:ext>
            </a:extLst>
          </p:cNvPr>
          <p:cNvSpPr txBox="1"/>
          <p:nvPr/>
        </p:nvSpPr>
        <p:spPr>
          <a:xfrm>
            <a:off x="7252187" y="5820132"/>
            <a:ext cx="3004457" cy="338554"/>
          </a:xfrm>
          <a:prstGeom prst="rect">
            <a:avLst/>
          </a:prstGeom>
          <a:noFill/>
        </p:spPr>
        <p:txBody>
          <a:bodyPr wrap="square">
            <a:spAutoFit/>
          </a:bodyPr>
          <a:lstStyle/>
          <a:p>
            <a:r>
              <a:rPr lang="el-GR" sz="1600" b="1" dirty="0"/>
              <a:t>Χρηματοδότηση τον 1</a:t>
            </a:r>
            <a:r>
              <a:rPr lang="el-GR" sz="1600" b="1" baseline="30000" dirty="0"/>
              <a:t>ο</a:t>
            </a:r>
            <a:r>
              <a:rPr lang="el-GR" sz="1600" b="1" dirty="0"/>
              <a:t> χρόνο</a:t>
            </a:r>
            <a:endParaRPr lang="en-US" sz="1600" b="1" dirty="0"/>
          </a:p>
        </p:txBody>
      </p:sp>
    </p:spTree>
    <p:extLst>
      <p:ext uri="{BB962C8B-B14F-4D97-AF65-F5344CB8AC3E}">
        <p14:creationId xmlns:p14="http://schemas.microsoft.com/office/powerpoint/2010/main" val="2348223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a:extLst>
            <a:ext uri="{FF2B5EF4-FFF2-40B4-BE49-F238E27FC236}">
              <a16:creationId xmlns:a16="http://schemas.microsoft.com/office/drawing/2014/main" id="{F3AC4027-31B8-6A9C-9318-D82489C11C81}"/>
            </a:ext>
          </a:extLst>
        </p:cNvPr>
        <p:cNvGrpSpPr/>
        <p:nvPr/>
      </p:nvGrpSpPr>
      <p:grpSpPr>
        <a:xfrm>
          <a:off x="0" y="0"/>
          <a:ext cx="0" cy="0"/>
          <a:chOff x="0" y="0"/>
          <a:chExt cx="0" cy="0"/>
        </a:xfrm>
      </p:grpSpPr>
      <p:grpSp>
        <p:nvGrpSpPr>
          <p:cNvPr id="27" name="Group 2">
            <a:extLst>
              <a:ext uri="{FF2B5EF4-FFF2-40B4-BE49-F238E27FC236}">
                <a16:creationId xmlns:a16="http://schemas.microsoft.com/office/drawing/2014/main" id="{89251123-897A-8751-81A8-E67267AF57B8}"/>
              </a:ext>
            </a:extLst>
          </p:cNvPr>
          <p:cNvGrpSpPr/>
          <p:nvPr/>
        </p:nvGrpSpPr>
        <p:grpSpPr>
          <a:xfrm>
            <a:off x="0" y="-787022"/>
            <a:ext cx="18445310" cy="1643498"/>
            <a:chOff x="-277453" y="-47625"/>
            <a:chExt cx="4858024" cy="938685"/>
          </a:xfrm>
        </p:grpSpPr>
        <p:sp>
          <p:nvSpPr>
            <p:cNvPr id="28" name="Freeform 3">
              <a:extLst>
                <a:ext uri="{FF2B5EF4-FFF2-40B4-BE49-F238E27FC236}">
                  <a16:creationId xmlns:a16="http://schemas.microsoft.com/office/drawing/2014/main" id="{B08BD330-48DE-0405-B575-69E8A0E14CB5}"/>
                </a:ext>
              </a:extLst>
            </p:cNvPr>
            <p:cNvSpPr/>
            <p:nvPr/>
          </p:nvSpPr>
          <p:spPr>
            <a:xfrm>
              <a:off x="-277453" y="395119"/>
              <a:ext cx="4858024" cy="495941"/>
            </a:xfrm>
            <a:custGeom>
              <a:avLst/>
              <a:gdLst/>
              <a:ahLst/>
              <a:cxnLst/>
              <a:rect l="l" t="t" r="r" b="b"/>
              <a:pathLst>
                <a:path w="4056474" h="495941">
                  <a:moveTo>
                    <a:pt x="50266" y="0"/>
                  </a:moveTo>
                  <a:lnTo>
                    <a:pt x="4006208" y="0"/>
                  </a:lnTo>
                  <a:cubicBezTo>
                    <a:pt x="4033969" y="0"/>
                    <a:pt x="4056474" y="22505"/>
                    <a:pt x="4056474" y="50266"/>
                  </a:cubicBezTo>
                  <a:lnTo>
                    <a:pt x="4056474" y="445675"/>
                  </a:lnTo>
                  <a:cubicBezTo>
                    <a:pt x="4056474" y="473436"/>
                    <a:pt x="4033969" y="495941"/>
                    <a:pt x="4006208" y="495941"/>
                  </a:cubicBezTo>
                  <a:lnTo>
                    <a:pt x="50266" y="495941"/>
                  </a:lnTo>
                  <a:cubicBezTo>
                    <a:pt x="22505" y="495941"/>
                    <a:pt x="0" y="473436"/>
                    <a:pt x="0" y="445675"/>
                  </a:cubicBezTo>
                  <a:lnTo>
                    <a:pt x="0" y="50266"/>
                  </a:lnTo>
                  <a:cubicBezTo>
                    <a:pt x="0" y="22505"/>
                    <a:pt x="22505" y="0"/>
                    <a:pt x="50266" y="0"/>
                  </a:cubicBezTo>
                  <a:close/>
                </a:path>
              </a:pathLst>
            </a:custGeom>
            <a:solidFill>
              <a:srgbClr val="0E47A1"/>
            </a:solidFill>
          </p:spPr>
          <p:txBody>
            <a:bodyPr/>
            <a:lstStyle/>
            <a:p>
              <a:endParaRPr lang="en-US"/>
            </a:p>
          </p:txBody>
        </p:sp>
        <p:sp>
          <p:nvSpPr>
            <p:cNvPr id="29" name="TextBox 4">
              <a:extLst>
                <a:ext uri="{FF2B5EF4-FFF2-40B4-BE49-F238E27FC236}">
                  <a16:creationId xmlns:a16="http://schemas.microsoft.com/office/drawing/2014/main" id="{81448D57-5A3D-BCEF-32F1-753F120EE801}"/>
                </a:ext>
              </a:extLst>
            </p:cNvPr>
            <p:cNvSpPr txBox="1"/>
            <p:nvPr/>
          </p:nvSpPr>
          <p:spPr>
            <a:xfrm>
              <a:off x="0" y="-47625"/>
              <a:ext cx="4056474" cy="543566"/>
            </a:xfrm>
            <a:prstGeom prst="rect">
              <a:avLst/>
            </a:prstGeom>
          </p:spPr>
          <p:txBody>
            <a:bodyPr lIns="50800" tIns="50800" rIns="50800" bIns="50800" rtlCol="0" anchor="ctr"/>
            <a:lstStyle/>
            <a:p>
              <a:pPr algn="ctr">
                <a:lnSpc>
                  <a:spcPts val="3407"/>
                </a:lnSpc>
              </a:pPr>
              <a:endParaRPr/>
            </a:p>
          </p:txBody>
        </p:sp>
      </p:grpSp>
      <p:grpSp>
        <p:nvGrpSpPr>
          <p:cNvPr id="7" name="Group 7">
            <a:extLst>
              <a:ext uri="{FF2B5EF4-FFF2-40B4-BE49-F238E27FC236}">
                <a16:creationId xmlns:a16="http://schemas.microsoft.com/office/drawing/2014/main" id="{B3B75B68-1BB3-6EB3-CD3B-3545194F38CB}"/>
              </a:ext>
            </a:extLst>
          </p:cNvPr>
          <p:cNvGrpSpPr/>
          <p:nvPr/>
        </p:nvGrpSpPr>
        <p:grpSpPr>
          <a:xfrm>
            <a:off x="14968633" y="-2572764"/>
            <a:ext cx="4581334" cy="4581334"/>
            <a:chOff x="0" y="0"/>
            <a:chExt cx="812800" cy="812800"/>
          </a:xfrm>
        </p:grpSpPr>
        <p:sp>
          <p:nvSpPr>
            <p:cNvPr id="8" name="Freeform 8">
              <a:extLst>
                <a:ext uri="{FF2B5EF4-FFF2-40B4-BE49-F238E27FC236}">
                  <a16:creationId xmlns:a16="http://schemas.microsoft.com/office/drawing/2014/main" id="{37F36D8F-8860-E68A-BFCD-0A35B2B15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9" name="TextBox 9">
              <a:extLst>
                <a:ext uri="{FF2B5EF4-FFF2-40B4-BE49-F238E27FC236}">
                  <a16:creationId xmlns:a16="http://schemas.microsoft.com/office/drawing/2014/main" id="{55AAD86E-D56F-C3BC-FF01-E9C3C1C8B58F}"/>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18" name="AutoShape 18">
            <a:extLst>
              <a:ext uri="{FF2B5EF4-FFF2-40B4-BE49-F238E27FC236}">
                <a16:creationId xmlns:a16="http://schemas.microsoft.com/office/drawing/2014/main" id="{255C7846-5402-6619-BD06-78EDD786469A}"/>
              </a:ext>
            </a:extLst>
          </p:cNvPr>
          <p:cNvSpPr/>
          <p:nvPr/>
        </p:nvSpPr>
        <p:spPr>
          <a:xfrm>
            <a:off x="9144000" y="647700"/>
            <a:ext cx="3207522" cy="0"/>
          </a:xfrm>
          <a:prstGeom prst="line">
            <a:avLst/>
          </a:prstGeom>
          <a:ln w="38100" cap="rnd">
            <a:solidFill>
              <a:srgbClr val="0E47A1"/>
            </a:solidFill>
            <a:prstDash val="solid"/>
            <a:headEnd type="none" w="sm" len="sm"/>
            <a:tailEnd type="none" w="sm" len="sm"/>
          </a:ln>
        </p:spPr>
        <p:txBody>
          <a:bodyPr/>
          <a:lstStyle/>
          <a:p>
            <a:endParaRPr lang="en-US"/>
          </a:p>
        </p:txBody>
      </p:sp>
      <p:grpSp>
        <p:nvGrpSpPr>
          <p:cNvPr id="19" name="Group 19">
            <a:extLst>
              <a:ext uri="{FF2B5EF4-FFF2-40B4-BE49-F238E27FC236}">
                <a16:creationId xmlns:a16="http://schemas.microsoft.com/office/drawing/2014/main" id="{EE7EF638-E584-6319-9169-0CC5ECA3445B}"/>
              </a:ext>
            </a:extLst>
          </p:cNvPr>
          <p:cNvGrpSpPr/>
          <p:nvPr/>
        </p:nvGrpSpPr>
        <p:grpSpPr>
          <a:xfrm>
            <a:off x="17259300" y="9062701"/>
            <a:ext cx="1419911" cy="1419911"/>
            <a:chOff x="0" y="0"/>
            <a:chExt cx="812800" cy="812800"/>
          </a:xfrm>
        </p:grpSpPr>
        <p:sp>
          <p:nvSpPr>
            <p:cNvPr id="20" name="Freeform 20">
              <a:extLst>
                <a:ext uri="{FF2B5EF4-FFF2-40B4-BE49-F238E27FC236}">
                  <a16:creationId xmlns:a16="http://schemas.microsoft.com/office/drawing/2014/main" id="{CB3D439C-5D03-FA75-67DD-907FE127BA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a:extLst>
                <a:ext uri="{FF2B5EF4-FFF2-40B4-BE49-F238E27FC236}">
                  <a16:creationId xmlns:a16="http://schemas.microsoft.com/office/drawing/2014/main" id="{EE520CB1-9303-DFD7-77D7-0A393DFD7C15}"/>
                </a:ext>
              </a:extLst>
            </p:cNvPr>
            <p:cNvSpPr txBox="1"/>
            <p:nvPr/>
          </p:nvSpPr>
          <p:spPr>
            <a:xfrm>
              <a:off x="76200" y="28575"/>
              <a:ext cx="660400" cy="708025"/>
            </a:xfrm>
            <a:prstGeom prst="rect">
              <a:avLst/>
            </a:prstGeom>
          </p:spPr>
          <p:txBody>
            <a:bodyPr lIns="50800" tIns="50800" rIns="50800" bIns="50800" rtlCol="0" anchor="ctr"/>
            <a:lstStyle/>
            <a:p>
              <a:pPr algn="ctr">
                <a:lnSpc>
                  <a:spcPts val="3919"/>
                </a:lnSpc>
              </a:pPr>
              <a:r>
                <a:rPr lang="el-GR" sz="2799" dirty="0">
                  <a:solidFill>
                    <a:srgbClr val="191919"/>
                  </a:solidFill>
                  <a:latin typeface="Montserrat"/>
                  <a:ea typeface="Montserrat"/>
                  <a:cs typeface="Montserrat"/>
                  <a:sym typeface="Montserrat"/>
                </a:rPr>
                <a:t>10</a:t>
              </a:r>
              <a:endParaRPr lang="en-US" sz="2799" dirty="0">
                <a:solidFill>
                  <a:srgbClr val="191919"/>
                </a:solidFill>
                <a:latin typeface="Montserrat"/>
                <a:ea typeface="Montserrat"/>
                <a:cs typeface="Montserrat"/>
                <a:sym typeface="Montserrat"/>
              </a:endParaRPr>
            </a:p>
          </p:txBody>
        </p:sp>
      </p:grpSp>
      <p:pic>
        <p:nvPicPr>
          <p:cNvPr id="24" name="Picture 23">
            <a:extLst>
              <a:ext uri="{FF2B5EF4-FFF2-40B4-BE49-F238E27FC236}">
                <a16:creationId xmlns:a16="http://schemas.microsoft.com/office/drawing/2014/main" id="{3B3A368B-9A60-D869-9DC8-4507C6063F22}"/>
              </a:ext>
            </a:extLst>
          </p:cNvPr>
          <p:cNvPicPr>
            <a:picLocks noChangeAspect="1"/>
          </p:cNvPicPr>
          <p:nvPr/>
        </p:nvPicPr>
        <p:blipFill>
          <a:blip r:embed="rId3" cstate="print">
            <a:clrChange>
              <a:clrFrom>
                <a:srgbClr val="FDFBFE"/>
              </a:clrFrom>
              <a:clrTo>
                <a:srgbClr val="FDFBFE">
                  <a:alpha val="0"/>
                </a:srgbClr>
              </a:clrTo>
            </a:clrChange>
            <a:extLst>
              <a:ext uri="{28A0092B-C50C-407E-A947-70E740481C1C}">
                <a14:useLocalDpi xmlns:a14="http://schemas.microsoft.com/office/drawing/2010/main" val="0"/>
              </a:ext>
            </a:extLst>
          </a:blip>
          <a:srcRect l="39897" t="64008" r="40599" b="1255"/>
          <a:stretch>
            <a:fillRect/>
          </a:stretch>
        </p:blipFill>
        <p:spPr>
          <a:xfrm>
            <a:off x="8329227" y="1950423"/>
            <a:ext cx="1394297" cy="1895284"/>
          </a:xfrm>
          <a:prstGeom prst="rect">
            <a:avLst/>
          </a:prstGeom>
        </p:spPr>
      </p:pic>
      <p:pic>
        <p:nvPicPr>
          <p:cNvPr id="33" name="Picture 32">
            <a:extLst>
              <a:ext uri="{FF2B5EF4-FFF2-40B4-BE49-F238E27FC236}">
                <a16:creationId xmlns:a16="http://schemas.microsoft.com/office/drawing/2014/main" id="{C88844C2-C192-46C6-60C5-2C735BFC657B}"/>
              </a:ext>
            </a:extLst>
          </p:cNvPr>
          <p:cNvPicPr>
            <a:picLocks noChangeAspect="1"/>
          </p:cNvPicPr>
          <p:nvPr/>
        </p:nvPicPr>
        <p:blipFill>
          <a:blip r:embed="rId4">
            <a:clrChange>
              <a:clrFrom>
                <a:srgbClr val="FDFDFE"/>
              </a:clrFrom>
              <a:clrTo>
                <a:srgbClr val="FDFDFE">
                  <a:alpha val="0"/>
                </a:srgbClr>
              </a:clrTo>
            </a:clrChange>
          </a:blip>
          <a:stretch>
            <a:fillRect/>
          </a:stretch>
        </p:blipFill>
        <p:spPr>
          <a:xfrm>
            <a:off x="844647" y="7878621"/>
            <a:ext cx="6039087" cy="1905241"/>
          </a:xfrm>
          <a:prstGeom prst="rect">
            <a:avLst/>
          </a:prstGeom>
        </p:spPr>
      </p:pic>
      <p:sp>
        <p:nvSpPr>
          <p:cNvPr id="39" name="TextBox 38">
            <a:extLst>
              <a:ext uri="{FF2B5EF4-FFF2-40B4-BE49-F238E27FC236}">
                <a16:creationId xmlns:a16="http://schemas.microsoft.com/office/drawing/2014/main" id="{92A8EC3B-B423-7582-0E33-84FD37D9FB8F}"/>
              </a:ext>
            </a:extLst>
          </p:cNvPr>
          <p:cNvSpPr txBox="1"/>
          <p:nvPr/>
        </p:nvSpPr>
        <p:spPr>
          <a:xfrm>
            <a:off x="10510304" y="195482"/>
            <a:ext cx="3783172" cy="558743"/>
          </a:xfrm>
          <a:prstGeom prst="rect">
            <a:avLst/>
          </a:prstGeom>
          <a:noFill/>
        </p:spPr>
        <p:txBody>
          <a:bodyPr wrap="square">
            <a:spAutoFit/>
          </a:bodyPr>
          <a:lstStyle/>
          <a:p>
            <a:pPr algn="just">
              <a:lnSpc>
                <a:spcPct val="115000"/>
              </a:lnSpc>
              <a:spcAft>
                <a:spcPts val="800"/>
              </a:spcAft>
              <a:buNone/>
            </a:pPr>
            <a:r>
              <a:rPr lang="el-GR" sz="2800" b="1" dirty="0">
                <a:solidFill>
                  <a:schemeClr val="bg1"/>
                </a:solidFill>
              </a:rPr>
              <a:t>ΟΜΑΔΑ &amp; ΔΙΟΙΚΗΣΗ</a:t>
            </a:r>
            <a:endParaRPr lang="en-US" sz="2800" b="1" dirty="0">
              <a:solidFill>
                <a:schemeClr val="bg1"/>
              </a:solidFill>
            </a:endParaRPr>
          </a:p>
        </p:txBody>
      </p:sp>
      <p:sp>
        <p:nvSpPr>
          <p:cNvPr id="45" name="TextBox 44">
            <a:extLst>
              <a:ext uri="{FF2B5EF4-FFF2-40B4-BE49-F238E27FC236}">
                <a16:creationId xmlns:a16="http://schemas.microsoft.com/office/drawing/2014/main" id="{45ABB7FD-6ADB-EA43-F78D-D5789622579E}"/>
              </a:ext>
            </a:extLst>
          </p:cNvPr>
          <p:cNvSpPr txBox="1"/>
          <p:nvPr/>
        </p:nvSpPr>
        <p:spPr>
          <a:xfrm>
            <a:off x="555439" y="231005"/>
            <a:ext cx="9779000" cy="523220"/>
          </a:xfrm>
          <a:prstGeom prst="rect">
            <a:avLst/>
          </a:prstGeom>
          <a:noFill/>
        </p:spPr>
        <p:txBody>
          <a:bodyPr wrap="square">
            <a:spAutoFit/>
          </a:bodyPr>
          <a:lstStyle/>
          <a:p>
            <a:r>
              <a:rPr lang="el-GR" sz="2800" b="1" dirty="0">
                <a:solidFill>
                  <a:schemeClr val="bg1"/>
                </a:solidFill>
              </a:rPr>
              <a:t>12. ΜΕΛΛΟΝΤΙΚΑ ΣΧΕΔΙΑ</a:t>
            </a:r>
            <a:r>
              <a:rPr lang="en-US" sz="2800" b="1" dirty="0">
                <a:solidFill>
                  <a:schemeClr val="bg1"/>
                </a:solidFill>
              </a:rPr>
              <a:t> </a:t>
            </a:r>
          </a:p>
        </p:txBody>
      </p:sp>
      <p:pic>
        <p:nvPicPr>
          <p:cNvPr id="4" name="Picture 3">
            <a:extLst>
              <a:ext uri="{FF2B5EF4-FFF2-40B4-BE49-F238E27FC236}">
                <a16:creationId xmlns:a16="http://schemas.microsoft.com/office/drawing/2014/main" id="{0ACCAF2B-600C-5192-38D1-2EC9B79B7F8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19999" y="901887"/>
            <a:ext cx="10454783" cy="6692942"/>
          </a:xfrm>
          <a:prstGeom prst="rect">
            <a:avLst/>
          </a:prstGeom>
        </p:spPr>
      </p:pic>
      <p:sp>
        <p:nvSpPr>
          <p:cNvPr id="3" name="Ορθογώνιο 2"/>
          <p:cNvSpPr/>
          <p:nvPr/>
        </p:nvSpPr>
        <p:spPr>
          <a:xfrm>
            <a:off x="694708" y="1516780"/>
            <a:ext cx="6925291" cy="6001643"/>
          </a:xfrm>
          <a:prstGeom prst="rect">
            <a:avLst/>
          </a:prstGeom>
        </p:spPr>
        <p:txBody>
          <a:bodyPr wrap="square">
            <a:spAutoFit/>
          </a:bodyPr>
          <a:lstStyle/>
          <a:p>
            <a:pPr algn="just"/>
            <a:r>
              <a:rPr lang="el-GR" sz="1600" dirty="0">
                <a:solidFill>
                  <a:schemeClr val="tx2">
                    <a:lumMod val="75000"/>
                  </a:schemeClr>
                </a:solidFill>
              </a:rPr>
              <a:t>Μετά την </a:t>
            </a:r>
            <a:r>
              <a:rPr lang="el-GR" sz="1600" b="1" dirty="0">
                <a:solidFill>
                  <a:schemeClr val="tx2">
                    <a:lumMod val="75000"/>
                  </a:schemeClr>
                </a:solidFill>
              </a:rPr>
              <a:t>πιλοτική λειτουργία</a:t>
            </a:r>
            <a:r>
              <a:rPr lang="el-GR" sz="1600" dirty="0">
                <a:solidFill>
                  <a:schemeClr val="tx2">
                    <a:lumMod val="75000"/>
                  </a:schemeClr>
                </a:solidFill>
              </a:rPr>
              <a:t> και την αρχική είσοδο στην αγορά, στόχος της εταιρείας είναι η </a:t>
            </a:r>
            <a:r>
              <a:rPr lang="el-GR" sz="1600" b="1" dirty="0">
                <a:solidFill>
                  <a:schemeClr val="tx2">
                    <a:lumMod val="75000"/>
                  </a:schemeClr>
                </a:solidFill>
              </a:rPr>
              <a:t>σταδιακή επέκταση της εφαρμογής</a:t>
            </a:r>
            <a:r>
              <a:rPr lang="el-GR" sz="1600" dirty="0">
                <a:solidFill>
                  <a:schemeClr val="tx2">
                    <a:lumMod val="75000"/>
                  </a:schemeClr>
                </a:solidFill>
              </a:rPr>
              <a:t> σε περισσότερες </a:t>
            </a:r>
            <a:r>
              <a:rPr lang="el-GR" sz="1600" b="1" dirty="0">
                <a:solidFill>
                  <a:schemeClr val="tx2">
                    <a:lumMod val="75000"/>
                  </a:schemeClr>
                </a:solidFill>
              </a:rPr>
              <a:t>αλυσίδες supermarket</a:t>
            </a:r>
            <a:r>
              <a:rPr lang="el-GR" sz="1600" dirty="0">
                <a:solidFill>
                  <a:schemeClr val="tx2">
                    <a:lumMod val="75000"/>
                  </a:schemeClr>
                </a:solidFill>
              </a:rPr>
              <a:t> και η αύξηση της </a:t>
            </a:r>
            <a:r>
              <a:rPr lang="el-GR" sz="1600" b="1" dirty="0">
                <a:solidFill>
                  <a:schemeClr val="tx2">
                    <a:lumMod val="75000"/>
                  </a:schemeClr>
                </a:solidFill>
              </a:rPr>
              <a:t>βάσης χρηστών σε εθνικό</a:t>
            </a:r>
            <a:r>
              <a:rPr lang="en-US" sz="1600" b="1" dirty="0">
                <a:solidFill>
                  <a:schemeClr val="tx2">
                    <a:lumMod val="75000"/>
                  </a:schemeClr>
                </a:solidFill>
              </a:rPr>
              <a:t> </a:t>
            </a:r>
            <a:r>
              <a:rPr lang="el-GR" sz="1600" b="1" dirty="0">
                <a:solidFill>
                  <a:schemeClr val="tx2">
                    <a:lumMod val="75000"/>
                  </a:schemeClr>
                </a:solidFill>
              </a:rPr>
              <a:t>επίπεδο</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Στα επόμενα </a:t>
            </a:r>
            <a:r>
              <a:rPr lang="el-GR" sz="1600" b="1" dirty="0">
                <a:solidFill>
                  <a:schemeClr val="tx2">
                    <a:lumMod val="75000"/>
                  </a:schemeClr>
                </a:solidFill>
              </a:rPr>
              <a:t>στάδια ανάπτυξης</a:t>
            </a:r>
            <a:r>
              <a:rPr lang="el-GR" sz="1600" dirty="0">
                <a:solidFill>
                  <a:schemeClr val="tx2">
                    <a:lumMod val="75000"/>
                  </a:schemeClr>
                </a:solidFill>
              </a:rPr>
              <a:t> προβλέπεται:</a:t>
            </a:r>
          </a:p>
          <a:p>
            <a:r>
              <a:rPr lang="el-GR" sz="1600" dirty="0">
                <a:solidFill>
                  <a:schemeClr val="tx2">
                    <a:lumMod val="75000"/>
                  </a:schemeClr>
                </a:solidFill>
              </a:rPr>
              <a:t>• η βελτίωση των λειτουργιών </a:t>
            </a:r>
            <a:r>
              <a:rPr lang="el-GR" sz="1600" b="1" dirty="0">
                <a:solidFill>
                  <a:schemeClr val="tx2">
                    <a:lumMod val="75000"/>
                  </a:schemeClr>
                </a:solidFill>
              </a:rPr>
              <a:t>τεχνητής νοημοσύνης (AI)</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ανάπτυξη πλήρους </a:t>
            </a:r>
            <a:r>
              <a:rPr lang="el-GR" sz="1600" b="1" dirty="0" err="1">
                <a:solidFill>
                  <a:schemeClr val="tx2">
                    <a:lumMod val="75000"/>
                  </a:schemeClr>
                </a:solidFill>
              </a:rPr>
              <a:t>mobile</a:t>
            </a:r>
            <a:r>
              <a:rPr lang="el-GR" sz="1600" b="1" dirty="0">
                <a:solidFill>
                  <a:schemeClr val="tx2">
                    <a:lumMod val="75000"/>
                  </a:schemeClr>
                </a:solidFill>
              </a:rPr>
              <a:t> εφαρμογής (</a:t>
            </a:r>
            <a:r>
              <a:rPr lang="el-GR" sz="1600" b="1" dirty="0" err="1">
                <a:solidFill>
                  <a:schemeClr val="tx2">
                    <a:lumMod val="75000"/>
                  </a:schemeClr>
                </a:solidFill>
              </a:rPr>
              <a:t>Android</a:t>
            </a:r>
            <a:r>
              <a:rPr lang="el-GR" sz="1600" b="1" dirty="0">
                <a:solidFill>
                  <a:schemeClr val="tx2">
                    <a:lumMod val="75000"/>
                  </a:schemeClr>
                </a:solidFill>
              </a:rPr>
              <a:t> &amp; </a:t>
            </a:r>
            <a:r>
              <a:rPr lang="el-GR" sz="1600" b="1" dirty="0" err="1">
                <a:solidFill>
                  <a:schemeClr val="tx2">
                    <a:lumMod val="75000"/>
                  </a:schemeClr>
                </a:solidFill>
              </a:rPr>
              <a:t>iOS</a:t>
            </a:r>
            <a:r>
              <a:rPr lang="el-GR" sz="1600" b="1" dirty="0">
                <a:solidFill>
                  <a:schemeClr val="tx2">
                    <a:lumMod val="75000"/>
                  </a:schemeClr>
                </a:solidFill>
              </a:rPr>
              <a:t>)</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ανάπτυξη </a:t>
            </a:r>
            <a:r>
              <a:rPr lang="el-GR" sz="1600" b="1" dirty="0">
                <a:solidFill>
                  <a:schemeClr val="tx2">
                    <a:lumMod val="75000"/>
                  </a:schemeClr>
                </a:solidFill>
              </a:rPr>
              <a:t>API διασύνδεσης με συνεργαζόμενα supermarket</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ενσωμάτωση νέων </a:t>
            </a:r>
            <a:r>
              <a:rPr lang="el-GR" sz="1600" b="1" dirty="0">
                <a:solidFill>
                  <a:schemeClr val="tx2">
                    <a:lumMod val="75000"/>
                  </a:schemeClr>
                </a:solidFill>
              </a:rPr>
              <a:t>διατροφικών και οικολογικών δεικτών</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προσθήκη περισσότερων </a:t>
            </a:r>
            <a:r>
              <a:rPr lang="el-GR" sz="1600" b="1" dirty="0">
                <a:solidFill>
                  <a:schemeClr val="tx2">
                    <a:lumMod val="75000"/>
                  </a:schemeClr>
                </a:solidFill>
              </a:rPr>
              <a:t>φωνητικών δυνατοτήτων</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αξιοποίηση </a:t>
            </a:r>
            <a:r>
              <a:rPr lang="el-GR" sz="1600" b="1" dirty="0">
                <a:solidFill>
                  <a:schemeClr val="tx2">
                    <a:lumMod val="75000"/>
                  </a:schemeClr>
                </a:solidFill>
              </a:rPr>
              <a:t>δεδομένων αγορών για προσωποποιημένες προτάσεις</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ανάπτυξη </a:t>
            </a:r>
            <a:r>
              <a:rPr lang="el-GR" sz="1600" b="1" dirty="0">
                <a:solidFill>
                  <a:schemeClr val="tx2">
                    <a:lumMod val="75000"/>
                  </a:schemeClr>
                </a:solidFill>
              </a:rPr>
              <a:t>B2B υπηρεσιών για συνεργαζόμενα supermarket</a:t>
            </a:r>
            <a:r>
              <a:rPr lang="el-GR" sz="1600" dirty="0">
                <a:solidFill>
                  <a:schemeClr val="tx2">
                    <a:lumMod val="75000"/>
                  </a:schemeClr>
                </a:solidFill>
              </a:rPr>
              <a:t>.</a:t>
            </a:r>
          </a:p>
          <a:p>
            <a:pPr algn="just"/>
            <a:r>
              <a:rPr lang="el-GR" sz="1600" b="1" dirty="0">
                <a:solidFill>
                  <a:schemeClr val="tx2">
                    <a:lumMod val="75000"/>
                  </a:schemeClr>
                </a:solidFill>
              </a:rPr>
              <a:t>Μακροπρόθεσμος στόχος</a:t>
            </a:r>
            <a:r>
              <a:rPr lang="el-GR" sz="1600" dirty="0">
                <a:solidFill>
                  <a:schemeClr val="tx2">
                    <a:lumMod val="75000"/>
                  </a:schemeClr>
                </a:solidFill>
              </a:rPr>
              <a:t> της εταιρείας είναι:</a:t>
            </a:r>
          </a:p>
          <a:p>
            <a:r>
              <a:rPr lang="el-GR" sz="1600" dirty="0">
                <a:solidFill>
                  <a:schemeClr val="tx2">
                    <a:lumMod val="75000"/>
                  </a:schemeClr>
                </a:solidFill>
              </a:rPr>
              <a:t>• η συνεργασία με </a:t>
            </a:r>
            <a:r>
              <a:rPr lang="el-GR" sz="1600" b="1" dirty="0">
                <a:solidFill>
                  <a:schemeClr val="tx2">
                    <a:lumMod val="75000"/>
                  </a:schemeClr>
                </a:solidFill>
              </a:rPr>
              <a:t>μεγάλες αλυσίδες λιανικής</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επέκταση της υπηρεσίας σε </a:t>
            </a:r>
            <a:r>
              <a:rPr lang="el-GR" sz="1600" b="1" dirty="0">
                <a:solidFill>
                  <a:schemeClr val="tx2">
                    <a:lumMod val="75000"/>
                  </a:schemeClr>
                </a:solidFill>
              </a:rPr>
              <a:t>άλλες ευρωπαϊκές χώρες</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ανάπτυξη της εφαρμογής ως </a:t>
            </a:r>
            <a:r>
              <a:rPr lang="el-GR" sz="1600" b="1" dirty="0">
                <a:solidFill>
                  <a:schemeClr val="tx2">
                    <a:lumMod val="75000"/>
                  </a:schemeClr>
                </a:solidFill>
              </a:rPr>
              <a:t>ολοκληρωμένη πλατφόρμα έξυπνων αγορών</a:t>
            </a:r>
            <a:r>
              <a:rPr lang="el-GR" sz="1600" dirty="0">
                <a:solidFill>
                  <a:schemeClr val="tx2">
                    <a:lumMod val="75000"/>
                  </a:schemeClr>
                </a:solidFill>
              </a:rPr>
              <a:t>,</a:t>
            </a:r>
            <a:br>
              <a:rPr lang="el-GR" sz="1600" dirty="0">
                <a:solidFill>
                  <a:schemeClr val="tx2">
                    <a:lumMod val="75000"/>
                  </a:schemeClr>
                </a:solidFill>
              </a:rPr>
            </a:br>
            <a:r>
              <a:rPr lang="el-GR" sz="1600" dirty="0">
                <a:solidFill>
                  <a:schemeClr val="tx2">
                    <a:lumMod val="75000"/>
                  </a:schemeClr>
                </a:solidFill>
              </a:rPr>
              <a:t>• η δημιουργία νέων πηγών εσόδων μέσω </a:t>
            </a:r>
            <a:r>
              <a:rPr lang="el-GR" sz="1600" b="1" dirty="0">
                <a:solidFill>
                  <a:schemeClr val="tx2">
                    <a:lumMod val="75000"/>
                  </a:schemeClr>
                </a:solidFill>
              </a:rPr>
              <a:t>συνεργασιών και ψηφιακών υπηρεσιών</a:t>
            </a:r>
            <a:r>
              <a:rPr lang="el-GR" sz="1600" dirty="0">
                <a:solidFill>
                  <a:schemeClr val="tx2">
                    <a:lumMod val="75000"/>
                  </a:schemeClr>
                </a:solidFill>
              </a:rPr>
              <a:t>.</a:t>
            </a:r>
          </a:p>
          <a:p>
            <a:pPr algn="just"/>
            <a:r>
              <a:rPr lang="el-GR" sz="1600" dirty="0">
                <a:solidFill>
                  <a:schemeClr val="tx2">
                    <a:lumMod val="75000"/>
                  </a:schemeClr>
                </a:solidFill>
              </a:rPr>
              <a:t>Η εταιρεία επιδιώκει να συμβάλει στη δημιουργία πιο </a:t>
            </a:r>
            <a:r>
              <a:rPr lang="el-GR" sz="1600" b="1" dirty="0" err="1">
                <a:solidFill>
                  <a:schemeClr val="tx2">
                    <a:lumMod val="75000"/>
                  </a:schemeClr>
                </a:solidFill>
              </a:rPr>
              <a:t>προσβάσιμων</a:t>
            </a:r>
            <a:r>
              <a:rPr lang="el-GR" sz="1600" b="1" dirty="0">
                <a:solidFill>
                  <a:schemeClr val="tx2">
                    <a:lumMod val="75000"/>
                  </a:schemeClr>
                </a:solidFill>
              </a:rPr>
              <a:t>, βιώσιμων και υπεύθυνων αγορών</a:t>
            </a:r>
            <a:r>
              <a:rPr lang="el-GR" sz="1600" dirty="0">
                <a:solidFill>
                  <a:schemeClr val="tx2">
                    <a:lumMod val="75000"/>
                  </a:schemeClr>
                </a:solidFill>
              </a:rPr>
              <a:t>, αξιοποιώντας την τεχνολογία για τη βελτίωση της καθημερινότητας των καταναλωτών.</a:t>
            </a:r>
            <a:endParaRPr lang="en-US" sz="1600" dirty="0">
              <a:solidFill>
                <a:schemeClr val="tx2">
                  <a:lumMod val="75000"/>
                </a:schemeClr>
              </a:solidFill>
            </a:endParaRPr>
          </a:p>
          <a:p>
            <a:pPr algn="just"/>
            <a:r>
              <a:rPr lang="el-GR" sz="1600" dirty="0">
                <a:solidFill>
                  <a:schemeClr val="tx2">
                    <a:lumMod val="75000"/>
                  </a:schemeClr>
                </a:solidFill>
              </a:rPr>
              <a:t>Με τη συνεχή </a:t>
            </a:r>
            <a:r>
              <a:rPr lang="el-GR" sz="1600" b="1" dirty="0">
                <a:solidFill>
                  <a:schemeClr val="tx2">
                    <a:lumMod val="75000"/>
                  </a:schemeClr>
                </a:solidFill>
              </a:rPr>
              <a:t>επανεπένδυση σημαντικού μέρους των κερδών</a:t>
            </a:r>
            <a:r>
              <a:rPr lang="el-GR" sz="1600" dirty="0">
                <a:solidFill>
                  <a:schemeClr val="tx2">
                    <a:lumMod val="75000"/>
                  </a:schemeClr>
                </a:solidFill>
              </a:rPr>
              <a:t> και τη συνεργασία με </a:t>
            </a:r>
            <a:r>
              <a:rPr lang="el-GR" sz="1600" b="1" dirty="0">
                <a:solidFill>
                  <a:schemeClr val="tx2">
                    <a:lumMod val="75000"/>
                  </a:schemeClr>
                </a:solidFill>
              </a:rPr>
              <a:t>επενδυτές και επιχειρήσεις</a:t>
            </a:r>
            <a:r>
              <a:rPr lang="el-GR" sz="1600" dirty="0">
                <a:solidFill>
                  <a:schemeClr val="tx2">
                    <a:lumMod val="75000"/>
                  </a:schemeClr>
                </a:solidFill>
              </a:rPr>
              <a:t>, το BUY AI μπορεί να εξελιχθεί σε μια </a:t>
            </a:r>
            <a:r>
              <a:rPr lang="el-GR" sz="1600" b="1" dirty="0">
                <a:solidFill>
                  <a:schemeClr val="tx2">
                    <a:lumMod val="75000"/>
                  </a:schemeClr>
                </a:solidFill>
              </a:rPr>
              <a:t>δυναμική startup με δυνατότητα διεθνούς ανάπτυξης</a:t>
            </a:r>
            <a:r>
              <a:rPr lang="el-GR" sz="1600" dirty="0">
                <a:solidFill>
                  <a:schemeClr val="tx2">
                    <a:lumMod val="75000"/>
                  </a:schemeClr>
                </a:solidFill>
              </a:rPr>
              <a:t>, υψηλή </a:t>
            </a:r>
            <a:r>
              <a:rPr lang="el-GR" sz="1600" b="1" dirty="0">
                <a:solidFill>
                  <a:schemeClr val="tx2">
                    <a:lumMod val="75000"/>
                  </a:schemeClr>
                </a:solidFill>
              </a:rPr>
              <a:t>επεκτασιμότητα (</a:t>
            </a:r>
            <a:r>
              <a:rPr lang="el-GR" sz="1600" b="1" dirty="0" err="1">
                <a:solidFill>
                  <a:schemeClr val="tx2">
                    <a:lumMod val="75000"/>
                  </a:schemeClr>
                </a:solidFill>
              </a:rPr>
              <a:t>scalability</a:t>
            </a:r>
            <a:r>
              <a:rPr lang="el-GR" sz="1600" b="1" dirty="0">
                <a:solidFill>
                  <a:schemeClr val="tx2">
                    <a:lumMod val="75000"/>
                  </a:schemeClr>
                </a:solidFill>
              </a:rPr>
              <a:t>)</a:t>
            </a:r>
            <a:r>
              <a:rPr lang="el-GR" sz="1600" dirty="0">
                <a:solidFill>
                  <a:schemeClr val="tx2">
                    <a:lumMod val="75000"/>
                  </a:schemeClr>
                </a:solidFill>
              </a:rPr>
              <a:t> και ισχυρή παρουσία στον χώρο των </a:t>
            </a:r>
            <a:r>
              <a:rPr lang="el-GR" sz="1600" b="1" dirty="0">
                <a:solidFill>
                  <a:schemeClr val="tx2">
                    <a:lumMod val="75000"/>
                  </a:schemeClr>
                </a:solidFill>
              </a:rPr>
              <a:t>έξυπνων αγορών</a:t>
            </a:r>
            <a:r>
              <a:rPr lang="el-GR" sz="1600" dirty="0">
                <a:solidFill>
                  <a:schemeClr val="tx2">
                    <a:lumMod val="75000"/>
                  </a:schemeClr>
                </a:solidFill>
              </a:rPr>
              <a:t>.</a:t>
            </a:r>
          </a:p>
        </p:txBody>
      </p:sp>
      <p:sp>
        <p:nvSpPr>
          <p:cNvPr id="5" name="TextBox 4">
            <a:extLst>
              <a:ext uri="{FF2B5EF4-FFF2-40B4-BE49-F238E27FC236}">
                <a16:creationId xmlns:a16="http://schemas.microsoft.com/office/drawing/2014/main" id="{BD178643-2E8A-11FA-21C4-FE539D8AE7CC}"/>
              </a:ext>
            </a:extLst>
          </p:cNvPr>
          <p:cNvSpPr txBox="1"/>
          <p:nvPr/>
        </p:nvSpPr>
        <p:spPr>
          <a:xfrm>
            <a:off x="8329227" y="7599899"/>
            <a:ext cx="9264064" cy="1877437"/>
          </a:xfrm>
          <a:prstGeom prst="rect">
            <a:avLst/>
          </a:prstGeom>
          <a:noFill/>
        </p:spPr>
        <p:txBody>
          <a:bodyPr wrap="square">
            <a:spAutoFit/>
          </a:bodyPr>
          <a:lstStyle/>
          <a:p>
            <a:pPr algn="just">
              <a:buNone/>
            </a:pPr>
            <a:r>
              <a:rPr lang="el-GR" sz="1600" dirty="0"/>
              <a:t>Η ομάδα μας είχε την πολύτιμη υποστήριξη της υπεύθυνης καθηγήτριας Λουκίας Σπυράτου, ΠΕ80 Καθηγήτριας Οικονομικών, καθώς και των μεντόρων </a:t>
            </a:r>
            <a:r>
              <a:rPr lang="el-GR" sz="1600" b="1" dirty="0"/>
              <a:t>Γεώργιου Δημητρακόπουλου</a:t>
            </a:r>
            <a:r>
              <a:rPr lang="el-GR" sz="1600" dirty="0"/>
              <a:t>, Inspirational Mentor και Καθηγητή του Χαροκοπείου Πανεπιστημίου στον τομέα Πληροφορικής και Τεχνητής Νοημοσύνης, </a:t>
            </a:r>
            <a:r>
              <a:rPr lang="el-GR" sz="1600" b="1" dirty="0"/>
              <a:t>Άγγελου Τσακανίκα</a:t>
            </a:r>
            <a:r>
              <a:rPr lang="el-GR" sz="1600" dirty="0"/>
              <a:t>, Καθηγητή ΕΜΠ στον τομέα Καινοτομίας και Επιχειρηματικότητας, </a:t>
            </a:r>
            <a:r>
              <a:rPr lang="el-GR" sz="1600" b="1" dirty="0"/>
              <a:t>Σωτήρη Ράγκου</a:t>
            </a:r>
            <a:r>
              <a:rPr lang="el-GR" sz="1600" dirty="0"/>
              <a:t>, Διευθυντή Πωλήσεων της εταιρείας Bizerba, </a:t>
            </a:r>
            <a:r>
              <a:rPr lang="el-GR" sz="1600" b="1" dirty="0"/>
              <a:t>Γεωργίας Σταματέλου</a:t>
            </a:r>
            <a:r>
              <a:rPr lang="el-GR" sz="1600" dirty="0"/>
              <a:t>, Εταίρου στο Τμήμα Φορολογικών Υπηρεσιών της EY Ελλάδος και των ερευνητών Πληροφορικής </a:t>
            </a:r>
            <a:r>
              <a:rPr lang="el-GR" sz="1600" b="1" dirty="0"/>
              <a:t>Άρτεμις Στεφανίδου </a:t>
            </a:r>
            <a:r>
              <a:rPr lang="el-GR" sz="1600" dirty="0"/>
              <a:t>και </a:t>
            </a:r>
            <a:r>
              <a:rPr lang="el-GR" sz="1600" b="1" dirty="0"/>
              <a:t>Νίκου Μωραίτη</a:t>
            </a:r>
            <a:r>
              <a:rPr lang="el-GR" sz="1600" dirty="0"/>
              <a:t>, των οποίων η συμβολή υπήρξε καθοριστική για την εξέλιξη της εικονικής μας επιχείρησης.</a:t>
            </a:r>
          </a:p>
        </p:txBody>
      </p:sp>
    </p:spTree>
    <p:extLst>
      <p:ext uri="{BB962C8B-B14F-4D97-AF65-F5344CB8AC3E}">
        <p14:creationId xmlns:p14="http://schemas.microsoft.com/office/powerpoint/2010/main" val="388771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2FB22-B898-3B02-B5C8-6FEE7B5D0368}"/>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B611763C-6651-930E-31CB-BA1CFFE04BEC}"/>
              </a:ext>
            </a:extLst>
          </p:cNvPr>
          <p:cNvGrpSpPr/>
          <p:nvPr/>
        </p:nvGrpSpPr>
        <p:grpSpPr>
          <a:xfrm>
            <a:off x="17026957" y="-398722"/>
            <a:ext cx="3236677" cy="3236677"/>
            <a:chOff x="0" y="0"/>
            <a:chExt cx="812800" cy="812800"/>
          </a:xfrm>
        </p:grpSpPr>
        <p:sp>
          <p:nvSpPr>
            <p:cNvPr id="6" name="Freeform 3">
              <a:extLst>
                <a:ext uri="{FF2B5EF4-FFF2-40B4-BE49-F238E27FC236}">
                  <a16:creationId xmlns:a16="http://schemas.microsoft.com/office/drawing/2014/main" id="{E744BEB2-FF71-B0D0-B503-DC420CC9A1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7" name="TextBox 4">
              <a:extLst>
                <a:ext uri="{FF2B5EF4-FFF2-40B4-BE49-F238E27FC236}">
                  <a16:creationId xmlns:a16="http://schemas.microsoft.com/office/drawing/2014/main" id="{EA6112FC-89FD-9DE9-0352-4C9B3DC8B16E}"/>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4" name="Group 30">
            <a:extLst>
              <a:ext uri="{FF2B5EF4-FFF2-40B4-BE49-F238E27FC236}">
                <a16:creationId xmlns:a16="http://schemas.microsoft.com/office/drawing/2014/main" id="{40300C77-36CE-05AE-3C07-C79D7FE8C60B}"/>
              </a:ext>
            </a:extLst>
          </p:cNvPr>
          <p:cNvGrpSpPr/>
          <p:nvPr/>
        </p:nvGrpSpPr>
        <p:grpSpPr>
          <a:xfrm>
            <a:off x="-435827" y="9689235"/>
            <a:ext cx="928140" cy="928140"/>
            <a:chOff x="0" y="0"/>
            <a:chExt cx="812800" cy="812800"/>
          </a:xfrm>
        </p:grpSpPr>
        <p:sp>
          <p:nvSpPr>
            <p:cNvPr id="15" name="Freeform 31">
              <a:extLst>
                <a:ext uri="{FF2B5EF4-FFF2-40B4-BE49-F238E27FC236}">
                  <a16:creationId xmlns:a16="http://schemas.microsoft.com/office/drawing/2014/main" id="{7D12533C-E41D-7DE4-6AB6-6275620122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6" name="TextBox 32">
              <a:extLst>
                <a:ext uri="{FF2B5EF4-FFF2-40B4-BE49-F238E27FC236}">
                  <a16:creationId xmlns:a16="http://schemas.microsoft.com/office/drawing/2014/main" id="{44F98553-BE80-C1DC-9ACE-971D394FAB21}"/>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7" name="Group 2">
            <a:extLst>
              <a:ext uri="{FF2B5EF4-FFF2-40B4-BE49-F238E27FC236}">
                <a16:creationId xmlns:a16="http://schemas.microsoft.com/office/drawing/2014/main" id="{BA4E3157-CCBF-0CE1-9362-E1859BF58646}"/>
              </a:ext>
            </a:extLst>
          </p:cNvPr>
          <p:cNvGrpSpPr/>
          <p:nvPr/>
        </p:nvGrpSpPr>
        <p:grpSpPr>
          <a:xfrm>
            <a:off x="16849701" y="8570710"/>
            <a:ext cx="3316808" cy="3432580"/>
            <a:chOff x="76200" y="-232082"/>
            <a:chExt cx="971696" cy="968682"/>
          </a:xfrm>
        </p:grpSpPr>
        <p:sp>
          <p:nvSpPr>
            <p:cNvPr id="18" name="Freeform 3">
              <a:extLst>
                <a:ext uri="{FF2B5EF4-FFF2-40B4-BE49-F238E27FC236}">
                  <a16:creationId xmlns:a16="http://schemas.microsoft.com/office/drawing/2014/main" id="{10693F71-388F-AE7E-E387-C1E777FE6FA4}"/>
                </a:ext>
              </a:extLst>
            </p:cNvPr>
            <p:cNvSpPr/>
            <p:nvPr/>
          </p:nvSpPr>
          <p:spPr>
            <a:xfrm>
              <a:off x="235096" y="-232082"/>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19" name="TextBox 4">
              <a:extLst>
                <a:ext uri="{FF2B5EF4-FFF2-40B4-BE49-F238E27FC236}">
                  <a16:creationId xmlns:a16="http://schemas.microsoft.com/office/drawing/2014/main" id="{9958D297-B88F-DCCF-AC60-B97F36AC3DCD}"/>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20" name="Group 2">
            <a:extLst>
              <a:ext uri="{FF2B5EF4-FFF2-40B4-BE49-F238E27FC236}">
                <a16:creationId xmlns:a16="http://schemas.microsoft.com/office/drawing/2014/main" id="{B2C4B0D2-6864-751C-B3D2-B0FD1612FB79}"/>
              </a:ext>
            </a:extLst>
          </p:cNvPr>
          <p:cNvGrpSpPr/>
          <p:nvPr/>
        </p:nvGrpSpPr>
        <p:grpSpPr>
          <a:xfrm>
            <a:off x="-2391540" y="-482276"/>
            <a:ext cx="3236677" cy="3236677"/>
            <a:chOff x="0" y="0"/>
            <a:chExt cx="812800" cy="812800"/>
          </a:xfrm>
        </p:grpSpPr>
        <p:sp>
          <p:nvSpPr>
            <p:cNvPr id="21" name="Freeform 3">
              <a:extLst>
                <a:ext uri="{FF2B5EF4-FFF2-40B4-BE49-F238E27FC236}">
                  <a16:creationId xmlns:a16="http://schemas.microsoft.com/office/drawing/2014/main" id="{8DBE248C-7DFD-C164-26CA-84DC371F2A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4E5"/>
            </a:solidFill>
          </p:spPr>
          <p:txBody>
            <a:bodyPr/>
            <a:lstStyle/>
            <a:p>
              <a:endParaRPr lang="en-US"/>
            </a:p>
          </p:txBody>
        </p:sp>
        <p:sp>
          <p:nvSpPr>
            <p:cNvPr id="22" name="TextBox 4">
              <a:extLst>
                <a:ext uri="{FF2B5EF4-FFF2-40B4-BE49-F238E27FC236}">
                  <a16:creationId xmlns:a16="http://schemas.microsoft.com/office/drawing/2014/main" id="{F46A8809-9A76-A1D4-3150-26140C5C278D}"/>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pic>
        <p:nvPicPr>
          <p:cNvPr id="29" name="Picture 28">
            <a:extLst>
              <a:ext uri="{FF2B5EF4-FFF2-40B4-BE49-F238E27FC236}">
                <a16:creationId xmlns:a16="http://schemas.microsoft.com/office/drawing/2014/main" id="{80A96D29-CA17-5214-BF3F-FB8D92052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691" y="8774040"/>
            <a:ext cx="1323440" cy="1323440"/>
          </a:xfrm>
          <a:prstGeom prst="rect">
            <a:avLst/>
          </a:prstGeom>
        </p:spPr>
      </p:pic>
      <p:sp>
        <p:nvSpPr>
          <p:cNvPr id="34" name="TextBox 33">
            <a:extLst>
              <a:ext uri="{FF2B5EF4-FFF2-40B4-BE49-F238E27FC236}">
                <a16:creationId xmlns:a16="http://schemas.microsoft.com/office/drawing/2014/main" id="{8CB04A40-785F-C9C9-6F62-3A4CE86753C0}"/>
              </a:ext>
            </a:extLst>
          </p:cNvPr>
          <p:cNvSpPr txBox="1"/>
          <p:nvPr/>
        </p:nvSpPr>
        <p:spPr>
          <a:xfrm>
            <a:off x="3755709" y="8697359"/>
            <a:ext cx="9520703" cy="1138773"/>
          </a:xfrm>
          <a:prstGeom prst="rect">
            <a:avLst/>
          </a:prstGeom>
          <a:noFill/>
        </p:spPr>
        <p:txBody>
          <a:bodyPr wrap="square">
            <a:spAutoFit/>
          </a:bodyPr>
          <a:lstStyle/>
          <a:p>
            <a:pPr algn="just"/>
            <a:r>
              <a:rPr lang="el-GR" sz="1600" b="1" dirty="0"/>
              <a:t>Η εφαρμογή BUY AI έχει αναπτυχθεί σε μορφή λειτουργικού πρωτοτύπου (prototype) και έχει παρουσιαστεί σε εκθέσεις και παρουσιάσεις καινοτομίας. Η εφαρμογή δεν είναι ακόμη διαθέσιμη στο κοινό, αλλά παρέχεται προσομοίωση της λειτουργίας της. </a:t>
            </a:r>
          </a:p>
          <a:p>
            <a:pPr algn="just"/>
            <a:endParaRPr lang="el-GR" sz="2000" b="1" dirty="0"/>
          </a:p>
        </p:txBody>
      </p:sp>
      <p:pic>
        <p:nvPicPr>
          <p:cNvPr id="35" name="Picture 34">
            <a:extLst>
              <a:ext uri="{FF2B5EF4-FFF2-40B4-BE49-F238E27FC236}">
                <a16:creationId xmlns:a16="http://schemas.microsoft.com/office/drawing/2014/main" id="{49E7929A-4AF1-84B4-E751-C9927CDD6812}"/>
              </a:ext>
            </a:extLst>
          </p:cNvPr>
          <p:cNvPicPr>
            <a:picLocks noChangeAspect="1"/>
          </p:cNvPicPr>
          <p:nvPr/>
        </p:nvPicPr>
        <p:blipFill>
          <a:blip r:embed="rId4"/>
          <a:srcRect t="12235" b="3558"/>
          <a:stretch>
            <a:fillRect/>
          </a:stretch>
        </p:blipFill>
        <p:spPr>
          <a:xfrm rot="211078">
            <a:off x="1516824" y="88765"/>
            <a:ext cx="12688739" cy="70882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0" name="Speech Bubble: Rectangle 49">
            <a:extLst>
              <a:ext uri="{FF2B5EF4-FFF2-40B4-BE49-F238E27FC236}">
                <a16:creationId xmlns:a16="http://schemas.microsoft.com/office/drawing/2014/main" id="{53D71352-21AF-CD76-0ABA-25D8A12960B3}"/>
              </a:ext>
            </a:extLst>
          </p:cNvPr>
          <p:cNvSpPr/>
          <p:nvPr/>
        </p:nvSpPr>
        <p:spPr>
          <a:xfrm>
            <a:off x="152400" y="7099453"/>
            <a:ext cx="13480248" cy="2115348"/>
          </a:xfrm>
          <a:prstGeom prst="wedgeRectCallou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sz="2400" b="1" dirty="0">
                <a:ln w="3175">
                  <a:solidFill>
                    <a:schemeClr val="accent1">
                      <a:shade val="15000"/>
                      <a:alpha val="0"/>
                    </a:schemeClr>
                  </a:solidFill>
                </a:ln>
                <a:solidFill>
                  <a:srgbClr val="FFC000"/>
                </a:solidFill>
                <a:effectLst>
                  <a:outerShdw blurRad="50800" dist="38100" algn="l" rotWithShape="0">
                    <a:prstClr val="black">
                      <a:alpha val="40000"/>
                    </a:prstClr>
                  </a:outerShdw>
                </a:effectLst>
                <a:latin typeface="Franklin Gothic Demi" panose="020B0703020102020204" pitchFamily="34" charset="0"/>
                <a:ea typeface="Microsoft Sans Serif" panose="020B0604020202020204" pitchFamily="34" charset="0"/>
                <a:cs typeface="Microsoft Sans Serif" panose="020B0604020202020204" pitchFamily="34" charset="0"/>
              </a:rPr>
              <a:t>Σχεδιάζουμε με καινοτομία. Δημιουργούμε με τεχνολογία. Προχωράμε με σεβασμό στον άνθρωπο</a:t>
            </a:r>
          </a:p>
          <a:p>
            <a:r>
              <a:rPr lang="el-GR" sz="2400" b="1" dirty="0">
                <a:ln w="3175">
                  <a:solidFill>
                    <a:schemeClr val="accent1">
                      <a:shade val="15000"/>
                      <a:alpha val="0"/>
                    </a:schemeClr>
                  </a:solidFill>
                </a:ln>
                <a:solidFill>
                  <a:srgbClr val="FFC000"/>
                </a:solidFill>
                <a:effectLst>
                  <a:outerShdw blurRad="50800" dist="38100" algn="l" rotWithShape="0">
                    <a:prstClr val="black">
                      <a:alpha val="40000"/>
                    </a:prstClr>
                  </a:outerShdw>
                </a:effectLst>
                <a:latin typeface="Franklin Gothic Demi" panose="020B0703020102020204" pitchFamily="34" charset="0"/>
                <a:ea typeface="Microsoft Sans Serif" panose="020B0604020202020204" pitchFamily="34" charset="0"/>
                <a:cs typeface="Microsoft Sans Serif" panose="020B0604020202020204" pitchFamily="34" charset="0"/>
              </a:rPr>
              <a:t>Για μια κοινωνία προσβάσιμη και συμπεριληπτική!</a:t>
            </a:r>
            <a:endParaRPr lang="en-US" sz="2400" b="1" dirty="0">
              <a:ln w="3175">
                <a:solidFill>
                  <a:schemeClr val="accent1">
                    <a:shade val="15000"/>
                    <a:alpha val="0"/>
                  </a:schemeClr>
                </a:solidFill>
              </a:ln>
              <a:solidFill>
                <a:srgbClr val="FFC000"/>
              </a:solidFill>
              <a:effectLst>
                <a:outerShdw blurRad="50800" dist="38100" algn="l" rotWithShape="0">
                  <a:prstClr val="black">
                    <a:alpha val="40000"/>
                  </a:prstClr>
                </a:outerShdw>
              </a:effectLst>
              <a:latin typeface="Franklin Gothic Demi" panose="020B0703020102020204" pitchFamily="34" charset="0"/>
              <a:ea typeface="Microsoft Sans Serif" panose="020B0604020202020204" pitchFamily="34" charset="0"/>
              <a:cs typeface="Microsoft Sans Serif" panose="020B0604020202020204" pitchFamily="34" charset="0"/>
            </a:endParaRPr>
          </a:p>
          <a:p>
            <a:pPr algn="ctr"/>
            <a:endParaRPr lang="en-US" dirty="0">
              <a:ln>
                <a:solidFill>
                  <a:schemeClr val="accent1">
                    <a:shade val="15000"/>
                    <a:alpha val="0"/>
                  </a:schemeClr>
                </a:solidFill>
              </a:ln>
            </a:endParaRPr>
          </a:p>
        </p:txBody>
      </p:sp>
      <p:pic>
        <p:nvPicPr>
          <p:cNvPr id="4" name="Picture 3">
            <a:extLst>
              <a:ext uri="{FF2B5EF4-FFF2-40B4-BE49-F238E27FC236}">
                <a16:creationId xmlns:a16="http://schemas.microsoft.com/office/drawing/2014/main" id="{E14F3821-59E8-56B3-9105-480CE2DA3650}"/>
              </a:ext>
            </a:extLst>
          </p:cNvPr>
          <p:cNvPicPr>
            <a:picLocks noChangeAspect="1"/>
          </p:cNvPicPr>
          <p:nvPr/>
        </p:nvPicPr>
        <p:blipFill>
          <a:blip r:embed="rId5">
            <a:extLst>
              <a:ext uri="{28A0092B-C50C-407E-A947-70E740481C1C}">
                <a14:useLocalDpi xmlns:a14="http://schemas.microsoft.com/office/drawing/2010/main" val="0"/>
              </a:ext>
            </a:extLst>
          </a:blip>
          <a:srcRect l="8611" t="14129" r="10166" b="16646"/>
          <a:stretch>
            <a:fillRect/>
          </a:stretch>
        </p:blipFill>
        <p:spPr>
          <a:xfrm>
            <a:off x="13365736" y="4838700"/>
            <a:ext cx="4155974" cy="5313016"/>
          </a:xfrm>
          <a:prstGeom prst="rect">
            <a:avLst/>
          </a:prstGeom>
          <a:effectLst>
            <a:glow rad="228600">
              <a:schemeClr val="bg1">
                <a:alpha val="40000"/>
              </a:schemeClr>
            </a:glow>
          </a:effectLst>
        </p:spPr>
      </p:pic>
      <p:grpSp>
        <p:nvGrpSpPr>
          <p:cNvPr id="11" name="Group 25">
            <a:extLst>
              <a:ext uri="{FF2B5EF4-FFF2-40B4-BE49-F238E27FC236}">
                <a16:creationId xmlns:a16="http://schemas.microsoft.com/office/drawing/2014/main" id="{4DBEF745-27A8-3875-08DB-E3BB8B3AAEC6}"/>
              </a:ext>
            </a:extLst>
          </p:cNvPr>
          <p:cNvGrpSpPr/>
          <p:nvPr/>
        </p:nvGrpSpPr>
        <p:grpSpPr>
          <a:xfrm rot="2930095">
            <a:off x="94801" y="9225165"/>
            <a:ext cx="928140" cy="928140"/>
            <a:chOff x="0" y="0"/>
            <a:chExt cx="812800" cy="812800"/>
          </a:xfrm>
        </p:grpSpPr>
        <p:sp>
          <p:nvSpPr>
            <p:cNvPr id="12" name="Freeform 26">
              <a:extLst>
                <a:ext uri="{FF2B5EF4-FFF2-40B4-BE49-F238E27FC236}">
                  <a16:creationId xmlns:a16="http://schemas.microsoft.com/office/drawing/2014/main" id="{E659195F-A10A-7114-ECAE-DE88DDB333C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42875" cap="sq">
              <a:solidFill>
                <a:srgbClr val="FFC50F"/>
              </a:solidFill>
              <a:prstDash val="dash"/>
              <a:miter/>
            </a:ln>
          </p:spPr>
          <p:txBody>
            <a:bodyPr/>
            <a:lstStyle/>
            <a:p>
              <a:endParaRPr lang="en-US"/>
            </a:p>
          </p:txBody>
        </p:sp>
        <p:sp>
          <p:nvSpPr>
            <p:cNvPr id="13" name="TextBox 27">
              <a:extLst>
                <a:ext uri="{FF2B5EF4-FFF2-40B4-BE49-F238E27FC236}">
                  <a16:creationId xmlns:a16="http://schemas.microsoft.com/office/drawing/2014/main" id="{377BFD24-17DC-3D62-3879-1EE9CD8A4509}"/>
                </a:ext>
              </a:extLst>
            </p:cNvPr>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52" name="Freeform 20">
            <a:extLst>
              <a:ext uri="{FF2B5EF4-FFF2-40B4-BE49-F238E27FC236}">
                <a16:creationId xmlns:a16="http://schemas.microsoft.com/office/drawing/2014/main" id="{35C159C8-B2E7-BED8-B935-BC921D823480}"/>
              </a:ext>
            </a:extLst>
          </p:cNvPr>
          <p:cNvSpPr/>
          <p:nvPr/>
        </p:nvSpPr>
        <p:spPr>
          <a:xfrm>
            <a:off x="17210667" y="1682340"/>
            <a:ext cx="1893258" cy="180521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59" name="TextBox 58">
            <a:extLst>
              <a:ext uri="{FF2B5EF4-FFF2-40B4-BE49-F238E27FC236}">
                <a16:creationId xmlns:a16="http://schemas.microsoft.com/office/drawing/2014/main" id="{7961C78E-EF9C-B0A1-E299-6BB92077507B}"/>
              </a:ext>
            </a:extLst>
          </p:cNvPr>
          <p:cNvSpPr txBox="1"/>
          <p:nvPr/>
        </p:nvSpPr>
        <p:spPr>
          <a:xfrm>
            <a:off x="3788199" y="9651466"/>
            <a:ext cx="11332564" cy="369332"/>
          </a:xfrm>
          <a:prstGeom prst="rect">
            <a:avLst/>
          </a:prstGeom>
          <a:noFill/>
        </p:spPr>
        <p:txBody>
          <a:bodyPr wrap="square">
            <a:spAutoFit/>
          </a:bodyPr>
          <a:lstStyle/>
          <a:p>
            <a:pPr algn="just"/>
            <a:r>
              <a:rPr lang="el-GR" sz="1800" b="1" dirty="0"/>
              <a:t>Σαρώστε το QR code για να δείτε την προσομοίωση της εφαρμογής.</a:t>
            </a:r>
          </a:p>
        </p:txBody>
      </p:sp>
    </p:spTree>
    <p:extLst>
      <p:ext uri="{BB962C8B-B14F-4D97-AF65-F5344CB8AC3E}">
        <p14:creationId xmlns:p14="http://schemas.microsoft.com/office/powerpoint/2010/main" val="1912564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12546</TotalTime>
  <Words>3766</Words>
  <Application>Microsoft Office PowerPoint</Application>
  <PresentationFormat>Custom</PresentationFormat>
  <Paragraphs>475</Paragraphs>
  <Slides>12</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Aileron Bold</vt:lpstr>
      <vt:lpstr>Calibri</vt:lpstr>
      <vt:lpstr>Arial</vt:lpstr>
      <vt:lpstr>Aileron</vt:lpstr>
      <vt:lpstr>DM Sans Bold</vt:lpstr>
      <vt:lpstr>Glacial Indifference Bold</vt:lpstr>
      <vt:lpstr>Wingdings</vt:lpstr>
      <vt:lpstr>Aptos</vt:lpstr>
      <vt:lpstr>Glacial Indifference</vt:lpstr>
      <vt:lpstr>Montserrat</vt:lpstr>
      <vt:lpstr>Franklin Gothic Demi</vt:lpstr>
      <vt:lpstr>Public Sans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My Pc</dc:creator>
  <cp:lastModifiedBy>George Loizos</cp:lastModifiedBy>
  <cp:revision>233</cp:revision>
  <cp:lastPrinted>2026-03-19T11:51:34Z</cp:lastPrinted>
  <dcterms:created xsi:type="dcterms:W3CDTF">2006-08-16T00:00:00Z</dcterms:created>
  <dcterms:modified xsi:type="dcterms:W3CDTF">2026-03-26T15:06:26Z</dcterms:modified>
  <dc:identifier>DAG9fXvBsdQ</dc:identifier>
</cp:coreProperties>
</file>